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2.svg" ContentType="image/svg+xml"/>
  <Override PartName="/ppt/media/image3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6" r:id="rId4"/>
    <p:sldId id="258" r:id="rId5"/>
    <p:sldId id="286" r:id="rId6"/>
    <p:sldId id="261" r:id="rId7"/>
    <p:sldId id="287" r:id="rId8"/>
    <p:sldId id="269" r:id="rId9"/>
    <p:sldId id="264" r:id="rId10"/>
    <p:sldId id="288" r:id="rId11"/>
    <p:sldId id="273" r:id="rId12"/>
    <p:sldId id="277" r:id="rId13"/>
    <p:sldId id="278" r:id="rId14"/>
    <p:sldId id="279" r:id="rId15"/>
    <p:sldId id="280" r:id="rId16"/>
    <p:sldId id="281" r:id="rId17"/>
    <p:sldId id="260" r:id="rId18"/>
    <p:sldId id="282" r:id="rId19"/>
    <p:sldId id="283" r:id="rId20"/>
    <p:sldId id="284" r:id="rId21"/>
    <p:sldId id="285" r:id="rId22"/>
    <p:sldId id="289" r:id="rId23"/>
    <p:sldId id="263" r:id="rId24"/>
    <p:sldId id="262" r:id="rId25"/>
    <p:sldId id="265" r:id="rId26"/>
    <p:sldId id="268" r:id="rId27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108"/>
    <a:srgbClr val="FFD966"/>
    <a:srgbClr val="FFC000"/>
    <a:srgbClr val="C65C10"/>
    <a:srgbClr val="C55A11"/>
    <a:srgbClr val="D47E24"/>
    <a:srgbClr val="D9C3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02"/>
      </p:cViewPr>
      <p:guideLst>
        <p:guide orient="horz" pos="218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59AFF5-8F6C-45C4-B8F0-AE55D988E99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FACEF4-0AA0-44DF-865E-FDBAC389971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F08E26-505C-47F2-A713-A846850A594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277ADB-3504-467C-85FC-0B6FFA96178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A2B79-887E-4372-BB0E-AA165259E23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410026-F367-40FE-B38A-9434E9F33A6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132D68-ED3A-46B9-819A-D4D47CE2912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098184-18BD-4C6E-A18B-409A0D798DB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93584B-81F4-437E-8C14-FDC3D9ADB65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758BF7-A76C-42B9-A5DC-FB8A6625AD5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8F62AF-B3E2-4192-A5D9-E7315795D0E4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DB2E0D-4762-4B00-9378-D12CC7DF064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49B081-2A6D-405C-AE87-8757CE7EC123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190BA1-D31B-4073-A92C-10E53FD7FD3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0A24A2-BC58-4075-BA73-12BC0697A719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AAF14E-D2A9-4EAB-983D-8871DA6BEE7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D0D7DF-7D6F-4166-9913-E02686D77E57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062BD3-443B-457D-8BB4-CCF9C0ED2FD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2B1AB0-DD2A-43BF-86CD-45E1DD5FD926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CE4523-639B-46F0-8576-5B2703AF0B7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171EC5-7196-4212-BDF8-B57CF899CE2C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C07BBF-5A15-4DAC-BF41-FB9F42B8BB4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  <a:p>
            <a:pPr lvl="2"/>
            <a:r>
              <a:rPr lang="zh-CN"/>
              <a:t>第三级</a:t>
            </a:r>
            <a:endParaRPr lang="zh-CN"/>
          </a:p>
          <a:p>
            <a:pPr lvl="3"/>
            <a:r>
              <a:rPr lang="zh-CN"/>
              <a:t>第四级</a:t>
            </a:r>
            <a:endParaRPr lang="zh-CN"/>
          </a:p>
          <a:p>
            <a:pPr lvl="4"/>
            <a:r>
              <a:rPr lang="zh-CN"/>
              <a:t>第五级</a:t>
            </a:r>
            <a:endParaRPr lang="zh-CN"/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C101756-788C-4E04-890C-34F37DC939E9}" type="datetimeFigureOut">
              <a:rPr lang="zh-CN" altLang="en-US"/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508C9CC-B73E-4FD9-B7BA-F8718D6D964F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205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  <a:p>
            <a:pPr lvl="2"/>
            <a:r>
              <a:rPr lang="zh-CN"/>
              <a:t>第三级</a:t>
            </a:r>
            <a:endParaRPr lang="zh-CN"/>
          </a:p>
          <a:p>
            <a:pPr lvl="3"/>
            <a:r>
              <a:rPr lang="zh-CN"/>
              <a:t>第四级</a:t>
            </a:r>
            <a:endParaRPr lang="zh-CN"/>
          </a:p>
          <a:p>
            <a:pPr lvl="4"/>
            <a:r>
              <a:rPr lang="zh-CN"/>
              <a:t>第五级</a:t>
            </a:r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8.png"/><Relationship Id="rId4" Type="http://schemas.openxmlformats.org/officeDocument/2006/relationships/image" Target="../media/image2.svg"/><Relationship Id="rId3" Type="http://schemas.openxmlformats.org/officeDocument/2006/relationships/image" Target="../media/image7.png"/><Relationship Id="rId2" Type="http://schemas.openxmlformats.org/officeDocument/2006/relationships/image" Target="../media/image1.sv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组合 1"/>
          <p:cNvGrpSpPr/>
          <p:nvPr/>
        </p:nvGrpSpPr>
        <p:grpSpPr bwMode="auto">
          <a:xfrm>
            <a:off x="4483100" y="755650"/>
            <a:ext cx="3249613" cy="4475163"/>
            <a:chOff x="0" y="0"/>
            <a:chExt cx="3248568" cy="4474600"/>
          </a:xfrm>
        </p:grpSpPr>
        <p:sp>
          <p:nvSpPr>
            <p:cNvPr id="3086" name="任意多边形 17"/>
            <p:cNvSpPr/>
            <p:nvPr/>
          </p:nvSpPr>
          <p:spPr bwMode="auto">
            <a:xfrm rot="-2426041">
              <a:off x="0" y="0"/>
              <a:ext cx="3248568" cy="328572"/>
            </a:xfrm>
            <a:custGeom>
              <a:avLst/>
              <a:gdLst>
                <a:gd name="T0" fmla="*/ 2862701 w 3248568"/>
                <a:gd name="T1" fmla="*/ 0 h 328794"/>
                <a:gd name="T2" fmla="*/ 3248568 w 3248568"/>
                <a:gd name="T3" fmla="*/ 328350 h 328794"/>
                <a:gd name="T4" fmla="*/ 3794 w 3248568"/>
                <a:gd name="T5" fmla="*/ 328350 h 328794"/>
                <a:gd name="T6" fmla="*/ 0 w 3248568"/>
                <a:gd name="T7" fmla="*/ 0 h 328794"/>
                <a:gd name="T8" fmla="*/ 2862701 w 3248568"/>
                <a:gd name="T9" fmla="*/ 0 h 3287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48568" h="328794">
                  <a:moveTo>
                    <a:pt x="2862701" y="0"/>
                  </a:moveTo>
                  <a:lnTo>
                    <a:pt x="3248568" y="328794"/>
                  </a:lnTo>
                  <a:lnTo>
                    <a:pt x="3794" y="328794"/>
                  </a:lnTo>
                  <a:lnTo>
                    <a:pt x="0" y="0"/>
                  </a:lnTo>
                  <a:lnTo>
                    <a:pt x="2862701" y="0"/>
                  </a:lnTo>
                  <a:close/>
                </a:path>
              </a:pathLst>
            </a:custGeom>
            <a:solidFill>
              <a:srgbClr val="FFE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087" name="矩形 13"/>
            <p:cNvSpPr>
              <a:spLocks noChangeArrowheads="1"/>
            </p:cNvSpPr>
            <p:nvPr/>
          </p:nvSpPr>
          <p:spPr bwMode="auto">
            <a:xfrm rot="-7833626">
              <a:off x="-28136" y="2453205"/>
              <a:ext cx="3714283" cy="328506"/>
            </a:xfrm>
            <a:prstGeom prst="rect">
              <a:avLst/>
            </a:prstGeom>
            <a:solidFill>
              <a:srgbClr val="FFE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3075" name="圆角矩形 36"/>
          <p:cNvSpPr>
            <a:spLocks noChangeArrowheads="1"/>
          </p:cNvSpPr>
          <p:nvPr/>
        </p:nvSpPr>
        <p:spPr bwMode="auto">
          <a:xfrm>
            <a:off x="314325" y="4797108"/>
            <a:ext cx="1827213" cy="369887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3076" name="图片 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163" y="4346575"/>
            <a:ext cx="4597400" cy="251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任意多边形 11"/>
          <p:cNvSpPr/>
          <p:nvPr/>
        </p:nvSpPr>
        <p:spPr bwMode="auto">
          <a:xfrm rot="2967890">
            <a:off x="5317332" y="1420018"/>
            <a:ext cx="7043738" cy="3813175"/>
          </a:xfrm>
          <a:custGeom>
            <a:avLst/>
            <a:gdLst>
              <a:gd name="T0" fmla="*/ 0 w 7043053"/>
              <a:gd name="T1" fmla="*/ 907815 h 3813402"/>
              <a:gd name="T2" fmla="*/ 776556 w 7043053"/>
              <a:gd name="T3" fmla="*/ 0 h 3813402"/>
              <a:gd name="T4" fmla="*/ 907498 w 7043053"/>
              <a:gd name="T5" fmla="*/ 0 h 3813402"/>
              <a:gd name="T6" fmla="*/ 907498 w 7043053"/>
              <a:gd name="T7" fmla="*/ 3223580 h 3813402"/>
              <a:gd name="T8" fmla="*/ 7044423 w 7043053"/>
              <a:gd name="T9" fmla="*/ 3223580 h 3813402"/>
              <a:gd name="T10" fmla="*/ 6540272 w 7043053"/>
              <a:gd name="T11" fmla="*/ 3812948 h 3813402"/>
              <a:gd name="T12" fmla="*/ 0 w 7043053"/>
              <a:gd name="T13" fmla="*/ 3812947 h 3813402"/>
              <a:gd name="T14" fmla="*/ 0 w 7043053"/>
              <a:gd name="T15" fmla="*/ 907815 h 381340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7043053" h="3813402">
                <a:moveTo>
                  <a:pt x="0" y="907923"/>
                </a:moveTo>
                <a:lnTo>
                  <a:pt x="776404" y="0"/>
                </a:lnTo>
                <a:lnTo>
                  <a:pt x="907322" y="0"/>
                </a:lnTo>
                <a:lnTo>
                  <a:pt x="907322" y="3223964"/>
                </a:lnTo>
                <a:lnTo>
                  <a:pt x="7043053" y="3223964"/>
                </a:lnTo>
                <a:lnTo>
                  <a:pt x="6539000" y="3813402"/>
                </a:lnTo>
                <a:lnTo>
                  <a:pt x="0" y="3813401"/>
                </a:lnTo>
                <a:lnTo>
                  <a:pt x="0" y="90792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pic>
        <p:nvPicPr>
          <p:cNvPr id="3078" name="图片 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325" y="0"/>
            <a:ext cx="76152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文本框 28"/>
          <p:cNvSpPr txBox="1">
            <a:spLocks noChangeArrowheads="1"/>
          </p:cNvSpPr>
          <p:nvPr/>
        </p:nvSpPr>
        <p:spPr bwMode="auto">
          <a:xfrm>
            <a:off x="314325" y="2787015"/>
            <a:ext cx="5363210" cy="132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基于Spring Boot的体育运动场馆管理系统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81" name="直接连接符 31"/>
          <p:cNvCxnSpPr>
            <a:cxnSpLocks noChangeShapeType="1"/>
          </p:cNvCxnSpPr>
          <p:nvPr/>
        </p:nvCxnSpPr>
        <p:spPr bwMode="auto">
          <a:xfrm>
            <a:off x="401638" y="4227513"/>
            <a:ext cx="4319587" cy="0"/>
          </a:xfrm>
          <a:prstGeom prst="line">
            <a:avLst/>
          </a:prstGeom>
          <a:noFill/>
          <a:ln w="12700">
            <a:solidFill>
              <a:srgbClr val="FFC108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2" name="直接连接符 34"/>
          <p:cNvCxnSpPr>
            <a:cxnSpLocks noChangeShapeType="1"/>
          </p:cNvCxnSpPr>
          <p:nvPr/>
        </p:nvCxnSpPr>
        <p:spPr bwMode="auto">
          <a:xfrm>
            <a:off x="401638" y="4300538"/>
            <a:ext cx="4319587" cy="0"/>
          </a:xfrm>
          <a:prstGeom prst="line">
            <a:avLst/>
          </a:prstGeom>
          <a:noFill/>
          <a:ln w="12700">
            <a:solidFill>
              <a:srgbClr val="FFC108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83" name="圆角矩形 37"/>
          <p:cNvSpPr>
            <a:spLocks noChangeArrowheads="1"/>
          </p:cNvSpPr>
          <p:nvPr/>
        </p:nvSpPr>
        <p:spPr bwMode="auto">
          <a:xfrm>
            <a:off x="2936875" y="4797108"/>
            <a:ext cx="1827213" cy="369887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84" name="文本框 35"/>
          <p:cNvSpPr txBox="1">
            <a:spLocks noChangeArrowheads="1"/>
          </p:cNvSpPr>
          <p:nvPr/>
        </p:nvSpPr>
        <p:spPr bwMode="auto">
          <a:xfrm>
            <a:off x="314008" y="4797108"/>
            <a:ext cx="4572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211806303</a:t>
            </a:r>
            <a:r>
              <a:rPr lang="zh-CN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r>
              <a:rPr lang="zh-CN" altLang="en-US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陈材</a:t>
            </a:r>
            <a:endParaRPr lang="zh-CN" altLang="en-US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85" name="任意多边形 18"/>
          <p:cNvSpPr/>
          <p:nvPr/>
        </p:nvSpPr>
        <p:spPr bwMode="auto">
          <a:xfrm rot="-2777457">
            <a:off x="4125119" y="5504657"/>
            <a:ext cx="3629025" cy="293687"/>
          </a:xfrm>
          <a:custGeom>
            <a:avLst/>
            <a:gdLst>
              <a:gd name="T0" fmla="*/ 3633864 w 3624192"/>
              <a:gd name="T1" fmla="*/ 0 h 293279"/>
              <a:gd name="T2" fmla="*/ 3598229 w 3624192"/>
              <a:gd name="T3" fmla="*/ 294096 h 293279"/>
              <a:gd name="T4" fmla="*/ 281101 w 3624192"/>
              <a:gd name="T5" fmla="*/ 294096 h 293279"/>
              <a:gd name="T6" fmla="*/ 0 w 3624192"/>
              <a:gd name="T7" fmla="*/ 0 h 293279"/>
              <a:gd name="T8" fmla="*/ 3633864 w 3624192"/>
              <a:gd name="T9" fmla="*/ 0 h 2932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24192" h="293279">
                <a:moveTo>
                  <a:pt x="3624192" y="0"/>
                </a:moveTo>
                <a:lnTo>
                  <a:pt x="3588651" y="293279"/>
                </a:lnTo>
                <a:lnTo>
                  <a:pt x="280353" y="293279"/>
                </a:lnTo>
                <a:lnTo>
                  <a:pt x="0" y="0"/>
                </a:lnTo>
                <a:lnTo>
                  <a:pt x="3624192" y="0"/>
                </a:lnTo>
                <a:close/>
              </a:path>
            </a:pathLst>
          </a:custGeom>
          <a:solidFill>
            <a:srgbClr val="FFE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1" name="组合 19"/>
          <p:cNvGrpSpPr/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6163" name="矩形 20"/>
            <p:cNvSpPr>
              <a:spLocks noChangeArrowheads="1"/>
            </p:cNvSpPr>
            <p:nvPr/>
          </p:nvSpPr>
          <p:spPr bwMode="auto">
            <a:xfrm>
              <a:off x="0" y="0"/>
              <a:ext cx="548974" cy="62465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64" name="矩形 21"/>
            <p:cNvSpPr>
              <a:spLocks noChangeArrowheads="1"/>
            </p:cNvSpPr>
            <p:nvPr/>
          </p:nvSpPr>
          <p:spPr bwMode="auto">
            <a:xfrm>
              <a:off x="612439" y="0"/>
              <a:ext cx="82505" cy="624651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62" name="矩形 22"/>
          <p:cNvSpPr>
            <a:spLocks noChangeArrowheads="1"/>
          </p:cNvSpPr>
          <p:nvPr/>
        </p:nvSpPr>
        <p:spPr bwMode="auto">
          <a:xfrm>
            <a:off x="858838" y="425450"/>
            <a:ext cx="3000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zh-CN" altLang="en-US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sz="2400" b="1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56000" y="887730"/>
            <a:ext cx="5080000" cy="337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algn="ctr"/>
            <a:r>
              <a:rPr lang="en-US" sz="1600" b="0">
                <a:latin typeface="宋体" panose="02010600030101010101" pitchFamily="2" charset="-122"/>
                <a:ea typeface="宋体" panose="02010600030101010101" pitchFamily="2" charset="-122"/>
              </a:rPr>
              <a:t>sys_</a:t>
            </a:r>
            <a:r>
              <a:rPr lang="zh-CN" sz="1600" b="0">
                <a:ea typeface="宋体" panose="02010600030101010101" pitchFamily="2" charset="-122"/>
              </a:rPr>
              <a:t>user表</a:t>
            </a:r>
            <a:endParaRPr lang="zh-CN" altLang="en-US" sz="1600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3390900" y="1224915"/>
          <a:ext cx="0" cy="50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5275"/>
                <a:gridCol w="1281430"/>
                <a:gridCol w="1280795"/>
                <a:gridCol w="1282700"/>
              </a:tblGrid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字段名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数据类型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主键/允许空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字段含义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PRIMARY KEY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user_name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VARCHAR(255)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用户名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name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VARCHAR(255)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真实姓名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tel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VARCHAR(255)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手机号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id_number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VARCHAR(255)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身份证号码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pwd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VARCHAR(255)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密码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role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VARCHAR(255)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职位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Role_time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DATETIME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入职时间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3556000" y="3689985"/>
            <a:ext cx="5080000" cy="337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algn="ctr"/>
            <a:r>
              <a:rPr lang="en-US" sz="1600" b="0">
                <a:latin typeface="宋体" panose="02010600030101010101" pitchFamily="2" charset="-122"/>
                <a:ea typeface="宋体" panose="02010600030101010101" pitchFamily="2" charset="-122"/>
              </a:rPr>
              <a:t>gym_client</a:t>
            </a:r>
            <a:r>
              <a:rPr lang="zh-CN" sz="1600" b="0">
                <a:ea typeface="宋体" panose="02010600030101010101" pitchFamily="2" charset="-122"/>
              </a:rPr>
              <a:t>表</a:t>
            </a:r>
            <a:endParaRPr lang="zh-CN" altLang="en-US" sz="1600"/>
          </a:p>
        </p:txBody>
      </p:sp>
      <p:graphicFrame>
        <p:nvGraphicFramePr>
          <p:cNvPr id="8" name="表格 7"/>
          <p:cNvGraphicFramePr/>
          <p:nvPr>
            <p:custDataLst>
              <p:tags r:id="rId2"/>
            </p:custDataLst>
          </p:nvPr>
        </p:nvGraphicFramePr>
        <p:xfrm>
          <a:off x="3169920" y="4027170"/>
          <a:ext cx="5851525" cy="2682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92910"/>
                <a:gridCol w="1386205"/>
                <a:gridCol w="1384935"/>
                <a:gridCol w="1387475"/>
              </a:tblGrid>
              <a:tr h="2438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字段名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数据类型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主键/允许空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字段含义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PRIMARY KEY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user_name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VARCHAR(20)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客户姓名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tel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VARCHAR(255)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客户手机号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sex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VARCHAR(4)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客户性别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age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客户年龄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birth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DATA(0)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客户生日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24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address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VARCHAR(255)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客户住址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is_vip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TINYINT(1)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是否会员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Vip_time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DATE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会员到期时间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password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VARCHAR(255)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密码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1" name="组合 19"/>
          <p:cNvGrpSpPr/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6163" name="矩形 20"/>
            <p:cNvSpPr>
              <a:spLocks noChangeArrowheads="1"/>
            </p:cNvSpPr>
            <p:nvPr/>
          </p:nvSpPr>
          <p:spPr bwMode="auto">
            <a:xfrm>
              <a:off x="0" y="0"/>
              <a:ext cx="548974" cy="62465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64" name="矩形 21"/>
            <p:cNvSpPr>
              <a:spLocks noChangeArrowheads="1"/>
            </p:cNvSpPr>
            <p:nvPr/>
          </p:nvSpPr>
          <p:spPr bwMode="auto">
            <a:xfrm>
              <a:off x="612439" y="0"/>
              <a:ext cx="82505" cy="624651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62" name="矩形 22"/>
          <p:cNvSpPr>
            <a:spLocks noChangeArrowheads="1"/>
          </p:cNvSpPr>
          <p:nvPr/>
        </p:nvSpPr>
        <p:spPr bwMode="auto">
          <a:xfrm>
            <a:off x="858838" y="425450"/>
            <a:ext cx="3000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zh-CN" altLang="en-US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sz="2400" b="1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3556000" y="801370"/>
            <a:ext cx="5080000" cy="337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algn="ctr"/>
            <a:r>
              <a:rPr lang="en-US" sz="1600" b="0">
                <a:latin typeface="宋体" panose="02010600030101010101" pitchFamily="2" charset="-122"/>
                <a:ea typeface="宋体" panose="02010600030101010101" pitchFamily="2" charset="-122"/>
              </a:rPr>
              <a:t>gym_equipment</a:t>
            </a:r>
            <a:r>
              <a:rPr lang="zh-CN" sz="1600" b="0">
                <a:ea typeface="宋体" panose="02010600030101010101" pitchFamily="2" charset="-122"/>
              </a:rPr>
              <a:t>表</a:t>
            </a:r>
            <a:endParaRPr lang="zh-CN" altLang="en-US" sz="1600"/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3364230" y="1138555"/>
          <a:ext cx="0" cy="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5275"/>
                <a:gridCol w="1281113"/>
                <a:gridCol w="1281112"/>
                <a:gridCol w="1282700"/>
              </a:tblGrid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字段名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数据类型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主键/允许空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字段含义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PRIMARY KEY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name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VARCHAR(50)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设备名称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buy_time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DATETIME(0)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购买时间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Place_id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所属场地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3512185" y="2671445"/>
            <a:ext cx="5080000" cy="337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algn="ctr"/>
            <a:r>
              <a:rPr lang="en-US" sz="1600" b="0">
                <a:latin typeface="宋体" panose="02010600030101010101" pitchFamily="2" charset="-122"/>
                <a:ea typeface="宋体" panose="02010600030101010101" pitchFamily="2" charset="-122"/>
              </a:rPr>
              <a:t>gym_place</a:t>
            </a:r>
            <a:r>
              <a:rPr lang="zh-CN" sz="1600" b="0">
                <a:ea typeface="宋体" panose="02010600030101010101" pitchFamily="2" charset="-122"/>
              </a:rPr>
              <a:t>表</a:t>
            </a:r>
            <a:endParaRPr lang="zh-CN" altLang="en-US" sz="1600"/>
          </a:p>
        </p:txBody>
      </p:sp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3390900" y="3008630"/>
          <a:ext cx="0" cy="25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5275"/>
                <a:gridCol w="1281113"/>
                <a:gridCol w="1281112"/>
                <a:gridCol w="1282700"/>
              </a:tblGrid>
              <a:tr h="2438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字段名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数据类型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主键/允许空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字段含义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PRIMARY KEY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name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VARCHAR(255)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场地名称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0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kind_id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场地类型id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size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VARCHAR(255)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场地大小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price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DEVIMAL(10)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消费说明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insert_time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DATETIME(0)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创建时间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3556635" y="5039360"/>
            <a:ext cx="5080000" cy="337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algn="ctr"/>
            <a:r>
              <a:rPr lang="en-US" sz="1600" b="0">
                <a:latin typeface="宋体" panose="02010600030101010101" pitchFamily="2" charset="-122"/>
                <a:ea typeface="宋体" panose="02010600030101010101" pitchFamily="2" charset="-122"/>
              </a:rPr>
              <a:t>gym_place_kind</a:t>
            </a:r>
            <a:r>
              <a:rPr lang="zh-CN" sz="1600" b="0">
                <a:ea typeface="宋体" panose="02010600030101010101" pitchFamily="2" charset="-122"/>
              </a:rPr>
              <a:t>表</a:t>
            </a:r>
            <a:endParaRPr lang="zh-CN" altLang="en-US" sz="1600"/>
          </a:p>
        </p:txBody>
      </p:sp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3161665" y="5376545"/>
          <a:ext cx="5869305" cy="855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97355"/>
                <a:gridCol w="1390650"/>
                <a:gridCol w="1389380"/>
                <a:gridCol w="1391920"/>
              </a:tblGrid>
              <a:tr h="2438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字段名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数据类型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主键/允许空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字段含义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8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PRIMARY KEY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6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name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VARCHAR(255)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场地类型名称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1" name="组合 19"/>
          <p:cNvGrpSpPr/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6163" name="矩形 20"/>
            <p:cNvSpPr>
              <a:spLocks noChangeArrowheads="1"/>
            </p:cNvSpPr>
            <p:nvPr/>
          </p:nvSpPr>
          <p:spPr bwMode="auto">
            <a:xfrm>
              <a:off x="0" y="0"/>
              <a:ext cx="548974" cy="62465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64" name="矩形 21"/>
            <p:cNvSpPr>
              <a:spLocks noChangeArrowheads="1"/>
            </p:cNvSpPr>
            <p:nvPr/>
          </p:nvSpPr>
          <p:spPr bwMode="auto">
            <a:xfrm>
              <a:off x="612439" y="0"/>
              <a:ext cx="82505" cy="624651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62" name="矩形 22"/>
          <p:cNvSpPr>
            <a:spLocks noChangeArrowheads="1"/>
          </p:cNvSpPr>
          <p:nvPr/>
        </p:nvSpPr>
        <p:spPr bwMode="auto">
          <a:xfrm>
            <a:off x="858838" y="425450"/>
            <a:ext cx="3000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zh-CN" altLang="en-US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sz="2400" b="1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3556000" y="775970"/>
            <a:ext cx="5080000" cy="337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algn="ctr"/>
            <a:r>
              <a:rPr lang="en-US" sz="1600" b="0">
                <a:latin typeface="宋体" panose="02010600030101010101" pitchFamily="2" charset="-122"/>
                <a:ea typeface="宋体" panose="02010600030101010101" pitchFamily="2" charset="-122"/>
              </a:rPr>
              <a:t>gym_book</a:t>
            </a:r>
            <a:r>
              <a:rPr lang="zh-CN" sz="1600" b="0">
                <a:ea typeface="宋体" panose="02010600030101010101" pitchFamily="2" charset="-122"/>
              </a:rPr>
              <a:t>表</a:t>
            </a:r>
            <a:endParaRPr lang="zh-CN" altLang="en-US" sz="1600"/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2725420" y="1113155"/>
          <a:ext cx="6740525" cy="19024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0085"/>
                <a:gridCol w="1595755"/>
                <a:gridCol w="1597025"/>
                <a:gridCol w="1597660"/>
              </a:tblGrid>
              <a:tr h="2438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字段名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数据类型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主键/允许空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字段含义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8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PRIMARY KEY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8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Start_time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datetime(0)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开始时间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8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End_time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datetime(0)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结束时间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8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Place_id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场地id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16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User_id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场馆预约人员id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16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Client_id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客户预约人员id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3555365" y="3257550"/>
            <a:ext cx="5080000" cy="337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algn="ctr"/>
            <a:r>
              <a:rPr lang="en-US" sz="1600" b="0">
                <a:latin typeface="宋体" panose="02010600030101010101" pitchFamily="2" charset="-122"/>
                <a:ea typeface="宋体" panose="02010600030101010101" pitchFamily="2" charset="-122"/>
              </a:rPr>
              <a:t>shop_bill</a:t>
            </a:r>
            <a:r>
              <a:rPr lang="zh-CN" sz="1600" b="0">
                <a:ea typeface="宋体" panose="02010600030101010101" pitchFamily="2" charset="-122"/>
              </a:rPr>
              <a:t>表</a:t>
            </a:r>
            <a:endParaRPr lang="zh-CN" altLang="en-US" sz="1600"/>
          </a:p>
        </p:txBody>
      </p:sp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3390900" y="3604260"/>
          <a:ext cx="0" cy="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5275"/>
                <a:gridCol w="1281113"/>
                <a:gridCol w="1281112"/>
                <a:gridCol w="1282700"/>
              </a:tblGrid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字段名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数据类型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主键/允许空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字段含义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8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PRIMARY KEY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creat_time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DATETIME(0)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账单创建时间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client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客户id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totle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DECIMAL(10)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总价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3555365" y="5401945"/>
            <a:ext cx="5080000" cy="337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algn="ctr"/>
            <a:r>
              <a:rPr lang="en-US" sz="1600" b="0">
                <a:latin typeface="宋体" panose="02010600030101010101" pitchFamily="2" charset="-122"/>
                <a:ea typeface="宋体" panose="02010600030101010101" pitchFamily="2" charset="-122"/>
              </a:rPr>
              <a:t>shop_bill_coach</a:t>
            </a:r>
            <a:r>
              <a:rPr lang="zh-CN" sz="1600" b="0">
                <a:ea typeface="宋体" panose="02010600030101010101" pitchFamily="2" charset="-122"/>
              </a:rPr>
              <a:t>表</a:t>
            </a:r>
            <a:endParaRPr lang="zh-CN" altLang="en-US" sz="1600"/>
          </a:p>
        </p:txBody>
      </p:sp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3390265" y="5739130"/>
          <a:ext cx="0" cy="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5275"/>
                <a:gridCol w="1281113"/>
                <a:gridCol w="1281112"/>
                <a:gridCol w="1282700"/>
              </a:tblGrid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字段名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数据类型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主键/允许空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字段含义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24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bill_id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PRIMARY KEY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账单id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coach_id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PRIMARY KEY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教练id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time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DATETIME(0)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训练时间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1" name="组合 19"/>
          <p:cNvGrpSpPr/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6163" name="矩形 20"/>
            <p:cNvSpPr>
              <a:spLocks noChangeArrowheads="1"/>
            </p:cNvSpPr>
            <p:nvPr/>
          </p:nvSpPr>
          <p:spPr bwMode="auto">
            <a:xfrm>
              <a:off x="0" y="0"/>
              <a:ext cx="548974" cy="62465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64" name="矩形 21"/>
            <p:cNvSpPr>
              <a:spLocks noChangeArrowheads="1"/>
            </p:cNvSpPr>
            <p:nvPr/>
          </p:nvSpPr>
          <p:spPr bwMode="auto">
            <a:xfrm>
              <a:off x="612439" y="0"/>
              <a:ext cx="82505" cy="624651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62" name="矩形 22"/>
          <p:cNvSpPr>
            <a:spLocks noChangeArrowheads="1"/>
          </p:cNvSpPr>
          <p:nvPr/>
        </p:nvSpPr>
        <p:spPr bwMode="auto">
          <a:xfrm>
            <a:off x="858838" y="425450"/>
            <a:ext cx="3000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zh-CN" altLang="en-US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sz="2400" b="1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3556000" y="658495"/>
            <a:ext cx="5080000" cy="337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algn="ctr"/>
            <a:r>
              <a:rPr lang="en-US" sz="1600" b="0">
                <a:latin typeface="宋体" panose="02010600030101010101" pitchFamily="2" charset="-122"/>
                <a:ea typeface="宋体" panose="02010600030101010101" pitchFamily="2" charset="-122"/>
              </a:rPr>
              <a:t>shop_bill_object</a:t>
            </a:r>
            <a:r>
              <a:rPr lang="zh-CN" sz="1600" b="0">
                <a:ea typeface="宋体" panose="02010600030101010101" pitchFamily="2" charset="-122"/>
              </a:rPr>
              <a:t>表</a:t>
            </a:r>
            <a:endParaRPr lang="zh-CN" altLang="en-US" sz="1600"/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3390900" y="1027430"/>
          <a:ext cx="0" cy="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5275"/>
                <a:gridCol w="1281113"/>
                <a:gridCol w="1281112"/>
                <a:gridCol w="1282700"/>
              </a:tblGrid>
              <a:tr h="1524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字段名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数据类型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主键/允许空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字段含义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bill_id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PRIMARY KEY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账单id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24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object_id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PRIMARY KEY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商品id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number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购买数量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3556000" y="2232025"/>
            <a:ext cx="5080000" cy="337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algn="ctr"/>
            <a:r>
              <a:rPr lang="en-US" sz="1600" b="0">
                <a:latin typeface="宋体" panose="02010600030101010101" pitchFamily="2" charset="-122"/>
                <a:ea typeface="宋体" panose="02010600030101010101" pitchFamily="2" charset="-122"/>
              </a:rPr>
              <a:t>shop_bill_place</a:t>
            </a:r>
            <a:r>
              <a:rPr lang="zh-CN" sz="1600" b="0">
                <a:ea typeface="宋体" panose="02010600030101010101" pitchFamily="2" charset="-122"/>
              </a:rPr>
              <a:t>表</a:t>
            </a:r>
            <a:endParaRPr lang="zh-CN" altLang="en-US" sz="1600"/>
          </a:p>
        </p:txBody>
      </p:sp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3390900" y="2568575"/>
          <a:ext cx="0" cy="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5275"/>
                <a:gridCol w="1281113"/>
                <a:gridCol w="1281112"/>
                <a:gridCol w="1282700"/>
              </a:tblGrid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字段名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数据类型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主键/允许空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字段含义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bill_id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PRIMARY KEY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账单id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place_id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PRIMARY KEY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场地id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time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DATETIME(0)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使用时间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3556000" y="3703320"/>
            <a:ext cx="5080000" cy="337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algn="ctr"/>
            <a:r>
              <a:rPr lang="en-US" sz="1600" b="0">
                <a:latin typeface="宋体" panose="02010600030101010101" pitchFamily="2" charset="-122"/>
                <a:ea typeface="宋体" panose="02010600030101010101" pitchFamily="2" charset="-122"/>
              </a:rPr>
              <a:t>shop_coach</a:t>
            </a:r>
            <a:r>
              <a:rPr lang="zh-CN" sz="1600" b="0">
                <a:ea typeface="宋体" panose="02010600030101010101" pitchFamily="2" charset="-122"/>
              </a:rPr>
              <a:t>表</a:t>
            </a:r>
            <a:endParaRPr lang="zh-CN" altLang="en-US" sz="1600"/>
          </a:p>
        </p:txBody>
      </p:sp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2538095" y="4040505"/>
          <a:ext cx="7115810" cy="27184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59305"/>
                <a:gridCol w="1684655"/>
                <a:gridCol w="1684655"/>
                <a:gridCol w="1687195"/>
              </a:tblGrid>
              <a:tr h="2438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字段名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数据类型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主键/允许空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字段含义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8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PRIMARY KEY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8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name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VARCHAR(20)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教练姓名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8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sex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VARCHAR(4)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教练性别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8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age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教练年龄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8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course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VARCHAR(255)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教授课程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8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price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DECILMAL(10)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价格（/h）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115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state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TINYINT(1)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教练状态（0：空闲，1：上课中，2：已预约，3：休息中）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1" name="组合 19"/>
          <p:cNvGrpSpPr/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6163" name="矩形 20"/>
            <p:cNvSpPr>
              <a:spLocks noChangeArrowheads="1"/>
            </p:cNvSpPr>
            <p:nvPr/>
          </p:nvSpPr>
          <p:spPr bwMode="auto">
            <a:xfrm>
              <a:off x="0" y="0"/>
              <a:ext cx="548974" cy="62465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64" name="矩形 21"/>
            <p:cNvSpPr>
              <a:spLocks noChangeArrowheads="1"/>
            </p:cNvSpPr>
            <p:nvPr/>
          </p:nvSpPr>
          <p:spPr bwMode="auto">
            <a:xfrm>
              <a:off x="612439" y="0"/>
              <a:ext cx="82505" cy="624651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62" name="矩形 22"/>
          <p:cNvSpPr>
            <a:spLocks noChangeArrowheads="1"/>
          </p:cNvSpPr>
          <p:nvPr/>
        </p:nvSpPr>
        <p:spPr bwMode="auto">
          <a:xfrm>
            <a:off x="858838" y="425450"/>
            <a:ext cx="3000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zh-CN" altLang="en-US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sz="2400" b="1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56000" y="887730"/>
            <a:ext cx="5080000" cy="337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algn="ctr"/>
            <a:r>
              <a:rPr lang="en-US" sz="1600" b="0">
                <a:latin typeface="宋体" panose="02010600030101010101" pitchFamily="2" charset="-122"/>
                <a:ea typeface="宋体" panose="02010600030101010101" pitchFamily="2" charset="-122"/>
              </a:rPr>
              <a:t>shop_object</a:t>
            </a:r>
            <a:r>
              <a:rPr lang="zh-CN" sz="1600" b="0">
                <a:ea typeface="宋体" panose="02010600030101010101" pitchFamily="2" charset="-122"/>
              </a:rPr>
              <a:t>表</a:t>
            </a:r>
            <a:endParaRPr lang="zh-CN" altLang="en-US" sz="1600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3390900" y="1226820"/>
          <a:ext cx="0" cy="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5275"/>
                <a:gridCol w="1281113"/>
                <a:gridCol w="1280795"/>
                <a:gridCol w="1283017"/>
              </a:tblGrid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字段名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数据类型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主键/允许空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字段含义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PRIMARY KEY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name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VARCHAR(255)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商品名称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price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DECILMAL(10)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商品价格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desc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VARCHAR(255)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商品描述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number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商品库存数量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3556000" y="3469005"/>
            <a:ext cx="5080000" cy="337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algn="ctr"/>
            <a:r>
              <a:rPr lang="en-US" sz="1600" b="0">
                <a:latin typeface="宋体" panose="02010600030101010101" pitchFamily="2" charset="-122"/>
                <a:ea typeface="宋体" panose="02010600030101010101" pitchFamily="2" charset="-122"/>
              </a:rPr>
              <a:t>shop_coach_book</a:t>
            </a:r>
            <a:r>
              <a:rPr lang="zh-CN" sz="1600" b="0">
                <a:ea typeface="宋体" panose="02010600030101010101" pitchFamily="2" charset="-122"/>
              </a:rPr>
              <a:t>表</a:t>
            </a:r>
            <a:endParaRPr lang="zh-CN" altLang="en-US" sz="1600"/>
          </a:p>
        </p:txBody>
      </p:sp>
      <p:graphicFrame>
        <p:nvGraphicFramePr>
          <p:cNvPr id="8" name="表格 7"/>
          <p:cNvGraphicFramePr/>
          <p:nvPr>
            <p:custDataLst>
              <p:tags r:id="rId2"/>
            </p:custDataLst>
          </p:nvPr>
        </p:nvGraphicFramePr>
        <p:xfrm>
          <a:off x="3390900" y="3806190"/>
          <a:ext cx="0" cy="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5275"/>
                <a:gridCol w="1281113"/>
                <a:gridCol w="1281112"/>
                <a:gridCol w="1282700"/>
              </a:tblGrid>
              <a:tr h="2438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字段名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数据类型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主键/允许空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字段含义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PRIMARY KEY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Start_time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datetime(0)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开始时间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End_time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datetime(0)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结束时间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coach_id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教练id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User_id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场馆预约人员id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Client_id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客户预约人员id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1" name="组合 19"/>
          <p:cNvGrpSpPr/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6163" name="矩形 20"/>
            <p:cNvSpPr>
              <a:spLocks noChangeArrowheads="1"/>
            </p:cNvSpPr>
            <p:nvPr/>
          </p:nvSpPr>
          <p:spPr bwMode="auto">
            <a:xfrm>
              <a:off x="0" y="0"/>
              <a:ext cx="548974" cy="62465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64" name="矩形 21"/>
            <p:cNvSpPr>
              <a:spLocks noChangeArrowheads="1"/>
            </p:cNvSpPr>
            <p:nvPr/>
          </p:nvSpPr>
          <p:spPr bwMode="auto">
            <a:xfrm>
              <a:off x="612439" y="0"/>
              <a:ext cx="82505" cy="624651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62" name="矩形 22"/>
          <p:cNvSpPr>
            <a:spLocks noChangeArrowheads="1"/>
          </p:cNvSpPr>
          <p:nvPr/>
        </p:nvSpPr>
        <p:spPr bwMode="auto">
          <a:xfrm>
            <a:off x="858838" y="425450"/>
            <a:ext cx="3000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endParaRPr lang="zh-CN" altLang="en-US" sz="2400" b="1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80440"/>
            <a:ext cx="12189460" cy="58769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1" name="组合 19"/>
          <p:cNvGrpSpPr/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6163" name="矩形 20"/>
            <p:cNvSpPr>
              <a:spLocks noChangeArrowheads="1"/>
            </p:cNvSpPr>
            <p:nvPr/>
          </p:nvSpPr>
          <p:spPr bwMode="auto">
            <a:xfrm>
              <a:off x="0" y="0"/>
              <a:ext cx="548974" cy="62465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64" name="矩形 21"/>
            <p:cNvSpPr>
              <a:spLocks noChangeArrowheads="1"/>
            </p:cNvSpPr>
            <p:nvPr/>
          </p:nvSpPr>
          <p:spPr bwMode="auto">
            <a:xfrm>
              <a:off x="612439" y="0"/>
              <a:ext cx="82505" cy="624651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62" name="矩形 22"/>
          <p:cNvSpPr>
            <a:spLocks noChangeArrowheads="1"/>
          </p:cNvSpPr>
          <p:nvPr/>
        </p:nvSpPr>
        <p:spPr bwMode="auto">
          <a:xfrm>
            <a:off x="858838" y="425450"/>
            <a:ext cx="3000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场馆</a:t>
            </a:r>
            <a:r>
              <a:rPr lang="zh-CN" altLang="en-US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endParaRPr lang="zh-CN" altLang="en-US" sz="2400" b="1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90600"/>
            <a:ext cx="12192635" cy="5867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1" name="组合 19"/>
          <p:cNvGrpSpPr/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6163" name="矩形 20"/>
            <p:cNvSpPr>
              <a:spLocks noChangeArrowheads="1"/>
            </p:cNvSpPr>
            <p:nvPr/>
          </p:nvSpPr>
          <p:spPr bwMode="auto">
            <a:xfrm>
              <a:off x="0" y="0"/>
              <a:ext cx="548974" cy="62465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64" name="矩形 21"/>
            <p:cNvSpPr>
              <a:spLocks noChangeArrowheads="1"/>
            </p:cNvSpPr>
            <p:nvPr/>
          </p:nvSpPr>
          <p:spPr bwMode="auto">
            <a:xfrm>
              <a:off x="612439" y="0"/>
              <a:ext cx="82505" cy="624651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62" name="矩形 22"/>
          <p:cNvSpPr>
            <a:spLocks noChangeArrowheads="1"/>
          </p:cNvSpPr>
          <p:nvPr/>
        </p:nvSpPr>
        <p:spPr bwMode="auto">
          <a:xfrm>
            <a:off x="858838" y="425450"/>
            <a:ext cx="3000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用户管理</a:t>
            </a:r>
            <a:endParaRPr lang="zh-CN" altLang="en-US" sz="2400" b="1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965835"/>
            <a:ext cx="12191365" cy="58921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1" name="组合 19"/>
          <p:cNvGrpSpPr/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6163" name="矩形 20"/>
            <p:cNvSpPr>
              <a:spLocks noChangeArrowheads="1"/>
            </p:cNvSpPr>
            <p:nvPr/>
          </p:nvSpPr>
          <p:spPr bwMode="auto">
            <a:xfrm>
              <a:off x="0" y="0"/>
              <a:ext cx="548974" cy="62465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64" name="矩形 21"/>
            <p:cNvSpPr>
              <a:spLocks noChangeArrowheads="1"/>
            </p:cNvSpPr>
            <p:nvPr/>
          </p:nvSpPr>
          <p:spPr bwMode="auto">
            <a:xfrm>
              <a:off x="612439" y="0"/>
              <a:ext cx="82505" cy="624651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62" name="矩形 22"/>
          <p:cNvSpPr>
            <a:spLocks noChangeArrowheads="1"/>
          </p:cNvSpPr>
          <p:nvPr/>
        </p:nvSpPr>
        <p:spPr bwMode="auto">
          <a:xfrm>
            <a:off x="858838" y="425450"/>
            <a:ext cx="3000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菜单管理</a:t>
            </a:r>
            <a:endParaRPr lang="zh-CN" altLang="en-US" sz="2400" b="1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77900"/>
            <a:ext cx="12192000" cy="58801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1" name="组合 19"/>
          <p:cNvGrpSpPr/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6163" name="矩形 20"/>
            <p:cNvSpPr>
              <a:spLocks noChangeArrowheads="1"/>
            </p:cNvSpPr>
            <p:nvPr/>
          </p:nvSpPr>
          <p:spPr bwMode="auto">
            <a:xfrm>
              <a:off x="0" y="0"/>
              <a:ext cx="548974" cy="62465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64" name="矩形 21"/>
            <p:cNvSpPr>
              <a:spLocks noChangeArrowheads="1"/>
            </p:cNvSpPr>
            <p:nvPr/>
          </p:nvSpPr>
          <p:spPr bwMode="auto">
            <a:xfrm>
              <a:off x="612439" y="0"/>
              <a:ext cx="82505" cy="624651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62" name="矩形 22"/>
          <p:cNvSpPr>
            <a:spLocks noChangeArrowheads="1"/>
          </p:cNvSpPr>
          <p:nvPr/>
        </p:nvSpPr>
        <p:spPr bwMode="auto">
          <a:xfrm>
            <a:off x="858838" y="425450"/>
            <a:ext cx="3000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</a:t>
            </a:r>
            <a:r>
              <a:rPr lang="zh-CN" altLang="en-US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密码</a:t>
            </a:r>
            <a:endParaRPr lang="zh-CN" altLang="en-US" sz="2400" b="1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978535"/>
            <a:ext cx="12191365" cy="58794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右箭头 2"/>
          <p:cNvSpPr>
            <a:spLocks noChangeArrowheads="1"/>
          </p:cNvSpPr>
          <p:nvPr/>
        </p:nvSpPr>
        <p:spPr bwMode="auto">
          <a:xfrm>
            <a:off x="276225" y="0"/>
            <a:ext cx="5630863" cy="6858000"/>
          </a:xfrm>
          <a:prstGeom prst="rightArrow">
            <a:avLst>
              <a:gd name="adj1" fmla="val 100000"/>
              <a:gd name="adj2" fmla="val 40037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099" name="右箭头 1"/>
          <p:cNvSpPr>
            <a:spLocks noChangeArrowheads="1"/>
          </p:cNvSpPr>
          <p:nvPr/>
        </p:nvSpPr>
        <p:spPr bwMode="auto">
          <a:xfrm>
            <a:off x="0" y="0"/>
            <a:ext cx="5486400" cy="6858000"/>
          </a:xfrm>
          <a:prstGeom prst="rightArrow">
            <a:avLst>
              <a:gd name="adj1" fmla="val 100000"/>
              <a:gd name="adj2" fmla="val 40037"/>
            </a:avLst>
          </a:prstGeom>
          <a:solidFill>
            <a:srgbClr val="FFD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00" name="文本框 3"/>
          <p:cNvSpPr txBox="1">
            <a:spLocks noChangeArrowheads="1"/>
          </p:cNvSpPr>
          <p:nvPr/>
        </p:nvSpPr>
        <p:spPr bwMode="auto">
          <a:xfrm>
            <a:off x="1349375" y="1538288"/>
            <a:ext cx="174625" cy="434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sz="13800">
                <a:latin typeface="方正剪纸简体" charset="-122"/>
                <a:ea typeface="方正剪纸简体" charset="-122"/>
              </a:rPr>
              <a:t>目录</a:t>
            </a:r>
            <a:endParaRPr lang="zh-CN" sz="13800">
              <a:latin typeface="方正剪纸简体" charset="-122"/>
              <a:ea typeface="方正剪纸简体" charset="-122"/>
            </a:endParaRPr>
          </a:p>
        </p:txBody>
      </p:sp>
      <p:sp>
        <p:nvSpPr>
          <p:cNvPr id="4101" name="矩形 4"/>
          <p:cNvSpPr>
            <a:spLocks noChangeArrowheads="1"/>
          </p:cNvSpPr>
          <p:nvPr/>
        </p:nvSpPr>
        <p:spPr bwMode="auto">
          <a:xfrm rot="2575801">
            <a:off x="7048500" y="900113"/>
            <a:ext cx="695325" cy="696912"/>
          </a:xfrm>
          <a:prstGeom prst="rect">
            <a:avLst/>
          </a:prstGeom>
          <a:solidFill>
            <a:srgbClr val="C55A1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02" name="矩形 5"/>
          <p:cNvSpPr>
            <a:spLocks noChangeArrowheads="1"/>
          </p:cNvSpPr>
          <p:nvPr/>
        </p:nvSpPr>
        <p:spPr bwMode="auto">
          <a:xfrm rot="2575801">
            <a:off x="6896100" y="900113"/>
            <a:ext cx="695325" cy="69691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03" name="矩形 6"/>
          <p:cNvSpPr>
            <a:spLocks noChangeArrowheads="1"/>
          </p:cNvSpPr>
          <p:nvPr/>
        </p:nvSpPr>
        <p:spPr bwMode="auto">
          <a:xfrm rot="2575801">
            <a:off x="7048500" y="2347913"/>
            <a:ext cx="695325" cy="696912"/>
          </a:xfrm>
          <a:prstGeom prst="rect">
            <a:avLst/>
          </a:prstGeom>
          <a:solidFill>
            <a:srgbClr val="C55A1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04" name="矩形 7"/>
          <p:cNvSpPr>
            <a:spLocks noChangeArrowheads="1"/>
          </p:cNvSpPr>
          <p:nvPr/>
        </p:nvSpPr>
        <p:spPr bwMode="auto">
          <a:xfrm rot="2575801">
            <a:off x="6896100" y="2347913"/>
            <a:ext cx="695325" cy="69691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05" name="矩形 8"/>
          <p:cNvSpPr>
            <a:spLocks noChangeArrowheads="1"/>
          </p:cNvSpPr>
          <p:nvPr/>
        </p:nvSpPr>
        <p:spPr bwMode="auto">
          <a:xfrm rot="2575801">
            <a:off x="7048500" y="3795713"/>
            <a:ext cx="695325" cy="696912"/>
          </a:xfrm>
          <a:prstGeom prst="rect">
            <a:avLst/>
          </a:prstGeom>
          <a:solidFill>
            <a:srgbClr val="C55A1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06" name="矩形 9"/>
          <p:cNvSpPr>
            <a:spLocks noChangeArrowheads="1"/>
          </p:cNvSpPr>
          <p:nvPr/>
        </p:nvSpPr>
        <p:spPr bwMode="auto">
          <a:xfrm rot="2575801">
            <a:off x="6896100" y="3795713"/>
            <a:ext cx="695325" cy="69691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07" name="矩形 10"/>
          <p:cNvSpPr>
            <a:spLocks noChangeArrowheads="1"/>
          </p:cNvSpPr>
          <p:nvPr/>
        </p:nvSpPr>
        <p:spPr bwMode="auto">
          <a:xfrm rot="2575801">
            <a:off x="7048500" y="5243513"/>
            <a:ext cx="695325" cy="696912"/>
          </a:xfrm>
          <a:prstGeom prst="rect">
            <a:avLst/>
          </a:prstGeom>
          <a:solidFill>
            <a:srgbClr val="C55A1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08" name="矩形 11"/>
          <p:cNvSpPr>
            <a:spLocks noChangeArrowheads="1"/>
          </p:cNvSpPr>
          <p:nvPr/>
        </p:nvSpPr>
        <p:spPr bwMode="auto">
          <a:xfrm rot="2575801">
            <a:off x="6896100" y="5243513"/>
            <a:ext cx="695325" cy="69691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09" name="文本框 12"/>
          <p:cNvSpPr txBox="1">
            <a:spLocks noChangeArrowheads="1"/>
          </p:cNvSpPr>
          <p:nvPr/>
        </p:nvSpPr>
        <p:spPr bwMode="auto">
          <a:xfrm>
            <a:off x="6999288" y="909638"/>
            <a:ext cx="6429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>
                <a:solidFill>
                  <a:schemeClr val="bg1"/>
                </a:solidFill>
                <a:latin typeface="方正剪纸简体" charset="-122"/>
                <a:ea typeface="方正剪纸简体" charset="-122"/>
              </a:rPr>
              <a:t>1</a:t>
            </a:r>
            <a:endParaRPr lang="zh-CN" altLang="en-US" sz="4000">
              <a:solidFill>
                <a:schemeClr val="bg1"/>
              </a:solidFill>
              <a:latin typeface="方正剪纸简体" charset="-122"/>
              <a:ea typeface="方正剪纸简体" charset="-122"/>
            </a:endParaRPr>
          </a:p>
        </p:txBody>
      </p:sp>
      <p:sp>
        <p:nvSpPr>
          <p:cNvPr id="4110" name="文本框 13"/>
          <p:cNvSpPr txBox="1">
            <a:spLocks noChangeArrowheads="1"/>
          </p:cNvSpPr>
          <p:nvPr/>
        </p:nvSpPr>
        <p:spPr bwMode="auto">
          <a:xfrm>
            <a:off x="6999288" y="2341563"/>
            <a:ext cx="6429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>
                <a:solidFill>
                  <a:schemeClr val="bg1"/>
                </a:solidFill>
                <a:latin typeface="方正剪纸简体" charset="-122"/>
                <a:ea typeface="方正剪纸简体" charset="-122"/>
              </a:rPr>
              <a:t>2</a:t>
            </a:r>
            <a:endParaRPr lang="zh-CN" altLang="en-US" sz="4000">
              <a:solidFill>
                <a:schemeClr val="bg1"/>
              </a:solidFill>
              <a:latin typeface="方正剪纸简体" charset="-122"/>
              <a:ea typeface="方正剪纸简体" charset="-122"/>
            </a:endParaRPr>
          </a:p>
        </p:txBody>
      </p:sp>
      <p:sp>
        <p:nvSpPr>
          <p:cNvPr id="4111" name="文本框 14"/>
          <p:cNvSpPr txBox="1">
            <a:spLocks noChangeArrowheads="1"/>
          </p:cNvSpPr>
          <p:nvPr/>
        </p:nvSpPr>
        <p:spPr bwMode="auto">
          <a:xfrm>
            <a:off x="6999288" y="3805238"/>
            <a:ext cx="6429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>
                <a:solidFill>
                  <a:schemeClr val="bg1"/>
                </a:solidFill>
                <a:latin typeface="方正剪纸简体" charset="-122"/>
                <a:ea typeface="方正剪纸简体" charset="-122"/>
              </a:rPr>
              <a:t>3</a:t>
            </a:r>
            <a:endParaRPr lang="zh-CN" altLang="en-US" sz="4000">
              <a:solidFill>
                <a:schemeClr val="bg1"/>
              </a:solidFill>
              <a:latin typeface="方正剪纸简体" charset="-122"/>
              <a:ea typeface="方正剪纸简体" charset="-122"/>
            </a:endParaRPr>
          </a:p>
        </p:txBody>
      </p:sp>
      <p:sp>
        <p:nvSpPr>
          <p:cNvPr id="4112" name="文本框 15"/>
          <p:cNvSpPr txBox="1">
            <a:spLocks noChangeArrowheads="1"/>
          </p:cNvSpPr>
          <p:nvPr/>
        </p:nvSpPr>
        <p:spPr bwMode="auto">
          <a:xfrm>
            <a:off x="6999288" y="5237163"/>
            <a:ext cx="6429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>
                <a:solidFill>
                  <a:schemeClr val="bg1"/>
                </a:solidFill>
                <a:latin typeface="方正剪纸简体" charset="-122"/>
                <a:ea typeface="方正剪纸简体" charset="-122"/>
              </a:rPr>
              <a:t>4</a:t>
            </a:r>
            <a:endParaRPr lang="zh-CN" altLang="en-US" sz="4000">
              <a:solidFill>
                <a:schemeClr val="bg1"/>
              </a:solidFill>
              <a:latin typeface="方正剪纸简体" charset="-122"/>
              <a:ea typeface="方正剪纸简体" charset="-122"/>
            </a:endParaRPr>
          </a:p>
        </p:txBody>
      </p:sp>
      <p:sp>
        <p:nvSpPr>
          <p:cNvPr id="4113" name="圆角矩形 16"/>
          <p:cNvSpPr>
            <a:spLocks noChangeArrowheads="1"/>
          </p:cNvSpPr>
          <p:nvPr/>
        </p:nvSpPr>
        <p:spPr bwMode="auto">
          <a:xfrm>
            <a:off x="8447088" y="908050"/>
            <a:ext cx="3381375" cy="628650"/>
          </a:xfrm>
          <a:prstGeom prst="roundRect">
            <a:avLst>
              <a:gd name="adj" fmla="val 42079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14" name="圆角矩形 17"/>
          <p:cNvSpPr>
            <a:spLocks noChangeArrowheads="1"/>
          </p:cNvSpPr>
          <p:nvPr/>
        </p:nvSpPr>
        <p:spPr bwMode="auto">
          <a:xfrm>
            <a:off x="8447088" y="2420938"/>
            <a:ext cx="3381375" cy="628650"/>
          </a:xfrm>
          <a:prstGeom prst="roundRect">
            <a:avLst>
              <a:gd name="adj" fmla="val 42079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15" name="圆角矩形 18"/>
          <p:cNvSpPr>
            <a:spLocks noChangeArrowheads="1"/>
          </p:cNvSpPr>
          <p:nvPr/>
        </p:nvSpPr>
        <p:spPr bwMode="auto">
          <a:xfrm>
            <a:off x="8469313" y="3829050"/>
            <a:ext cx="3381375" cy="628650"/>
          </a:xfrm>
          <a:prstGeom prst="roundRect">
            <a:avLst>
              <a:gd name="adj" fmla="val 42079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16" name="圆角矩形 19"/>
          <p:cNvSpPr>
            <a:spLocks noChangeArrowheads="1"/>
          </p:cNvSpPr>
          <p:nvPr/>
        </p:nvSpPr>
        <p:spPr bwMode="auto">
          <a:xfrm>
            <a:off x="8469313" y="5316538"/>
            <a:ext cx="3381375" cy="628650"/>
          </a:xfrm>
          <a:prstGeom prst="roundRect">
            <a:avLst>
              <a:gd name="adj" fmla="val 42079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17" name="文本框 20"/>
          <p:cNvSpPr txBox="1">
            <a:spLocks noChangeArrowheads="1"/>
          </p:cNvSpPr>
          <p:nvPr/>
        </p:nvSpPr>
        <p:spPr bwMode="auto">
          <a:xfrm>
            <a:off x="9326563" y="1079500"/>
            <a:ext cx="2759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做什么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18" name="文本框 21"/>
          <p:cNvSpPr txBox="1">
            <a:spLocks noChangeArrowheads="1"/>
          </p:cNvSpPr>
          <p:nvPr/>
        </p:nvSpPr>
        <p:spPr bwMode="auto">
          <a:xfrm>
            <a:off x="9326563" y="2560638"/>
            <a:ext cx="2759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怎么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19" name="文本框 22"/>
          <p:cNvSpPr txBox="1">
            <a:spLocks noChangeArrowheads="1"/>
          </p:cNvSpPr>
          <p:nvPr/>
        </p:nvSpPr>
        <p:spPr bwMode="auto">
          <a:xfrm>
            <a:off x="9326563" y="3975100"/>
            <a:ext cx="2759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已经完成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20" name="文本框 23"/>
          <p:cNvSpPr txBox="1">
            <a:spLocks noChangeArrowheads="1"/>
          </p:cNvSpPr>
          <p:nvPr/>
        </p:nvSpPr>
        <p:spPr bwMode="auto">
          <a:xfrm>
            <a:off x="9326563" y="5446713"/>
            <a:ext cx="2759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未来工作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右箭头 2"/>
          <p:cNvSpPr>
            <a:spLocks noChangeArrowheads="1"/>
          </p:cNvSpPr>
          <p:nvPr/>
        </p:nvSpPr>
        <p:spPr bwMode="auto">
          <a:xfrm>
            <a:off x="276225" y="0"/>
            <a:ext cx="5630863" cy="6858000"/>
          </a:xfrm>
          <a:prstGeom prst="rightArrow">
            <a:avLst>
              <a:gd name="adj1" fmla="val 100000"/>
              <a:gd name="adj2" fmla="val 40037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099" name="右箭头 1"/>
          <p:cNvSpPr>
            <a:spLocks noChangeArrowheads="1"/>
          </p:cNvSpPr>
          <p:nvPr/>
        </p:nvSpPr>
        <p:spPr bwMode="auto">
          <a:xfrm>
            <a:off x="0" y="0"/>
            <a:ext cx="5486400" cy="6858000"/>
          </a:xfrm>
          <a:prstGeom prst="rightArrow">
            <a:avLst>
              <a:gd name="adj1" fmla="val 100000"/>
              <a:gd name="adj2" fmla="val 40037"/>
            </a:avLst>
          </a:prstGeom>
          <a:solidFill>
            <a:srgbClr val="FFD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00" name="文本框 3"/>
          <p:cNvSpPr txBox="1">
            <a:spLocks noChangeArrowheads="1"/>
          </p:cNvSpPr>
          <p:nvPr/>
        </p:nvSpPr>
        <p:spPr bwMode="auto">
          <a:xfrm>
            <a:off x="1349375" y="1538288"/>
            <a:ext cx="174625" cy="434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sz="13800">
                <a:latin typeface="方正剪纸简体" charset="-122"/>
                <a:ea typeface="方正剪纸简体" charset="-122"/>
              </a:rPr>
              <a:t>目录</a:t>
            </a:r>
            <a:endParaRPr lang="zh-CN" sz="13800">
              <a:latin typeface="方正剪纸简体" charset="-122"/>
              <a:ea typeface="方正剪纸简体" charset="-122"/>
            </a:endParaRPr>
          </a:p>
        </p:txBody>
      </p:sp>
      <p:sp>
        <p:nvSpPr>
          <p:cNvPr id="4101" name="矩形 4"/>
          <p:cNvSpPr>
            <a:spLocks noChangeArrowheads="1"/>
          </p:cNvSpPr>
          <p:nvPr/>
        </p:nvSpPr>
        <p:spPr bwMode="auto">
          <a:xfrm rot="2575801">
            <a:off x="7057390" y="3065463"/>
            <a:ext cx="695325" cy="696912"/>
          </a:xfrm>
          <a:prstGeom prst="rect">
            <a:avLst/>
          </a:prstGeom>
          <a:solidFill>
            <a:srgbClr val="C55A1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02" name="矩形 5"/>
          <p:cNvSpPr>
            <a:spLocks noChangeArrowheads="1"/>
          </p:cNvSpPr>
          <p:nvPr/>
        </p:nvSpPr>
        <p:spPr bwMode="auto">
          <a:xfrm rot="2575801">
            <a:off x="6904990" y="3065463"/>
            <a:ext cx="695325" cy="69691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09" name="文本框 12"/>
          <p:cNvSpPr txBox="1">
            <a:spLocks noChangeArrowheads="1"/>
          </p:cNvSpPr>
          <p:nvPr/>
        </p:nvSpPr>
        <p:spPr bwMode="auto">
          <a:xfrm>
            <a:off x="7008178" y="3074988"/>
            <a:ext cx="642937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>
                <a:solidFill>
                  <a:schemeClr val="bg1"/>
                </a:solidFill>
                <a:latin typeface="方正剪纸简体" charset="-122"/>
                <a:ea typeface="方正剪纸简体" charset="-122"/>
              </a:rPr>
              <a:t>4</a:t>
            </a:r>
            <a:endParaRPr lang="en-US" altLang="zh-CN" sz="4000">
              <a:solidFill>
                <a:schemeClr val="bg1"/>
              </a:solidFill>
              <a:latin typeface="方正剪纸简体" charset="-122"/>
              <a:ea typeface="方正剪纸简体" charset="-122"/>
            </a:endParaRPr>
          </a:p>
        </p:txBody>
      </p:sp>
      <p:sp>
        <p:nvSpPr>
          <p:cNvPr id="4113" name="圆角矩形 16"/>
          <p:cNvSpPr>
            <a:spLocks noChangeArrowheads="1"/>
          </p:cNvSpPr>
          <p:nvPr/>
        </p:nvSpPr>
        <p:spPr bwMode="auto">
          <a:xfrm>
            <a:off x="8455978" y="3073400"/>
            <a:ext cx="3381375" cy="628650"/>
          </a:xfrm>
          <a:prstGeom prst="roundRect">
            <a:avLst>
              <a:gd name="adj" fmla="val 42079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17" name="文本框 20"/>
          <p:cNvSpPr txBox="1">
            <a:spLocks noChangeArrowheads="1"/>
          </p:cNvSpPr>
          <p:nvPr/>
        </p:nvSpPr>
        <p:spPr bwMode="auto">
          <a:xfrm>
            <a:off x="9335453" y="3244850"/>
            <a:ext cx="2759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未来工作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组合 1"/>
          <p:cNvGrpSpPr/>
          <p:nvPr/>
        </p:nvGrpSpPr>
        <p:grpSpPr bwMode="auto">
          <a:xfrm>
            <a:off x="2404745" y="1916113"/>
            <a:ext cx="2286000" cy="3657600"/>
            <a:chOff x="0" y="0"/>
            <a:chExt cx="2286000" cy="3657600"/>
          </a:xfrm>
        </p:grpSpPr>
        <p:sp>
          <p:nvSpPr>
            <p:cNvPr id="9244" name="矩形 2"/>
            <p:cNvSpPr>
              <a:spLocks noChangeArrowheads="1"/>
            </p:cNvSpPr>
            <p:nvPr/>
          </p:nvSpPr>
          <p:spPr bwMode="auto">
            <a:xfrm>
              <a:off x="0" y="0"/>
              <a:ext cx="2286000" cy="36576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9245" name="组合 3"/>
            <p:cNvGrpSpPr/>
            <p:nvPr/>
          </p:nvGrpSpPr>
          <p:grpSpPr bwMode="auto">
            <a:xfrm>
              <a:off x="673931" y="350845"/>
              <a:ext cx="938137" cy="938137"/>
              <a:chOff x="0" y="0"/>
              <a:chExt cx="938137" cy="938137"/>
            </a:xfrm>
          </p:grpSpPr>
          <p:sp>
            <p:nvSpPr>
              <p:cNvPr id="9248" name="Freeform 451"/>
              <p:cNvSpPr>
                <a:spLocks noEditPoints="1"/>
              </p:cNvSpPr>
              <p:nvPr/>
            </p:nvSpPr>
            <p:spPr bwMode="auto">
              <a:xfrm>
                <a:off x="244349" y="244349"/>
                <a:ext cx="449438" cy="449438"/>
              </a:xfrm>
              <a:custGeom>
                <a:avLst/>
                <a:gdLst>
                  <a:gd name="T0" fmla="*/ 694004307 w 287"/>
                  <a:gd name="T1" fmla="*/ 569862415 h 288"/>
                  <a:gd name="T2" fmla="*/ 605721843 w 287"/>
                  <a:gd name="T3" fmla="*/ 506544716 h 288"/>
                  <a:gd name="T4" fmla="*/ 333514316 w 287"/>
                  <a:gd name="T5" fmla="*/ 233790469 h 288"/>
                  <a:gd name="T6" fmla="*/ 348228321 w 287"/>
                  <a:gd name="T7" fmla="*/ 180213714 h 288"/>
                  <a:gd name="T8" fmla="*/ 166757158 w 287"/>
                  <a:gd name="T9" fmla="*/ 0 h 288"/>
                  <a:gd name="T10" fmla="*/ 149590819 w 287"/>
                  <a:gd name="T11" fmla="*/ 17047433 h 288"/>
                  <a:gd name="T12" fmla="*/ 218256176 w 287"/>
                  <a:gd name="T13" fmla="*/ 124200943 h 288"/>
                  <a:gd name="T14" fmla="*/ 122615143 w 287"/>
                  <a:gd name="T15" fmla="*/ 219177492 h 288"/>
                  <a:gd name="T16" fmla="*/ 14714005 w 287"/>
                  <a:gd name="T17" fmla="*/ 150989320 h 288"/>
                  <a:gd name="T18" fmla="*/ 0 w 287"/>
                  <a:gd name="T19" fmla="*/ 168036753 h 288"/>
                  <a:gd name="T20" fmla="*/ 181471163 w 287"/>
                  <a:gd name="T21" fmla="*/ 348248907 h 288"/>
                  <a:gd name="T22" fmla="*/ 232970181 w 287"/>
                  <a:gd name="T23" fmla="*/ 333637490 h 288"/>
                  <a:gd name="T24" fmla="*/ 507628476 w 287"/>
                  <a:gd name="T25" fmla="*/ 606393298 h 288"/>
                  <a:gd name="T26" fmla="*/ 571389165 w 287"/>
                  <a:gd name="T27" fmla="*/ 691628902 h 288"/>
                  <a:gd name="T28" fmla="*/ 605721843 w 287"/>
                  <a:gd name="T29" fmla="*/ 701369847 h 288"/>
                  <a:gd name="T30" fmla="*/ 703813644 w 287"/>
                  <a:gd name="T31" fmla="*/ 606393298 h 288"/>
                  <a:gd name="T32" fmla="*/ 694004307 w 287"/>
                  <a:gd name="T33" fmla="*/ 569862415 h 288"/>
                  <a:gd name="T34" fmla="*/ 598364841 w 287"/>
                  <a:gd name="T35" fmla="*/ 635616131 h 288"/>
                  <a:gd name="T36" fmla="*/ 556675160 w 287"/>
                  <a:gd name="T37" fmla="*/ 594216337 h 288"/>
                  <a:gd name="T38" fmla="*/ 598364841 w 287"/>
                  <a:gd name="T39" fmla="*/ 555250999 h 288"/>
                  <a:gd name="T40" fmla="*/ 637600621 w 287"/>
                  <a:gd name="T41" fmla="*/ 594216337 h 288"/>
                  <a:gd name="T42" fmla="*/ 598364841 w 287"/>
                  <a:gd name="T43" fmla="*/ 635616131 h 28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87" h="288">
                    <a:moveTo>
                      <a:pt x="283" y="234"/>
                    </a:moveTo>
                    <a:cubicBezTo>
                      <a:pt x="247" y="208"/>
                      <a:pt x="247" y="208"/>
                      <a:pt x="247" y="208"/>
                    </a:cubicBezTo>
                    <a:cubicBezTo>
                      <a:pt x="136" y="96"/>
                      <a:pt x="136" y="96"/>
                      <a:pt x="136" y="96"/>
                    </a:cubicBezTo>
                    <a:cubicBezTo>
                      <a:pt x="140" y="89"/>
                      <a:pt x="142" y="81"/>
                      <a:pt x="142" y="74"/>
                    </a:cubicBezTo>
                    <a:cubicBezTo>
                      <a:pt x="142" y="37"/>
                      <a:pt x="106" y="0"/>
                      <a:pt x="68" y="0"/>
                    </a:cubicBezTo>
                    <a:cubicBezTo>
                      <a:pt x="68" y="0"/>
                      <a:pt x="64" y="5"/>
                      <a:pt x="61" y="7"/>
                    </a:cubicBezTo>
                    <a:cubicBezTo>
                      <a:pt x="92" y="37"/>
                      <a:pt x="89" y="32"/>
                      <a:pt x="89" y="51"/>
                    </a:cubicBezTo>
                    <a:cubicBezTo>
                      <a:pt x="89" y="66"/>
                      <a:pt x="65" y="90"/>
                      <a:pt x="50" y="90"/>
                    </a:cubicBezTo>
                    <a:cubicBezTo>
                      <a:pt x="31" y="90"/>
                      <a:pt x="37" y="93"/>
                      <a:pt x="6" y="62"/>
                    </a:cubicBezTo>
                    <a:cubicBezTo>
                      <a:pt x="4" y="65"/>
                      <a:pt x="0" y="69"/>
                      <a:pt x="0" y="69"/>
                    </a:cubicBezTo>
                    <a:cubicBezTo>
                      <a:pt x="0" y="107"/>
                      <a:pt x="36" y="143"/>
                      <a:pt x="74" y="143"/>
                    </a:cubicBezTo>
                    <a:cubicBezTo>
                      <a:pt x="80" y="143"/>
                      <a:pt x="88" y="141"/>
                      <a:pt x="95" y="137"/>
                    </a:cubicBezTo>
                    <a:cubicBezTo>
                      <a:pt x="207" y="249"/>
                      <a:pt x="207" y="249"/>
                      <a:pt x="207" y="249"/>
                    </a:cubicBezTo>
                    <a:cubicBezTo>
                      <a:pt x="233" y="284"/>
                      <a:pt x="233" y="284"/>
                      <a:pt x="233" y="284"/>
                    </a:cubicBezTo>
                    <a:cubicBezTo>
                      <a:pt x="247" y="288"/>
                      <a:pt x="247" y="288"/>
                      <a:pt x="247" y="288"/>
                    </a:cubicBezTo>
                    <a:cubicBezTo>
                      <a:pt x="287" y="249"/>
                      <a:pt x="287" y="249"/>
                      <a:pt x="287" y="249"/>
                    </a:cubicBezTo>
                    <a:lnTo>
                      <a:pt x="283" y="234"/>
                    </a:lnTo>
                    <a:close/>
                    <a:moveTo>
                      <a:pt x="244" y="261"/>
                    </a:moveTo>
                    <a:cubicBezTo>
                      <a:pt x="234" y="261"/>
                      <a:pt x="227" y="254"/>
                      <a:pt x="227" y="244"/>
                    </a:cubicBezTo>
                    <a:cubicBezTo>
                      <a:pt x="227" y="235"/>
                      <a:pt x="234" y="228"/>
                      <a:pt x="244" y="228"/>
                    </a:cubicBezTo>
                    <a:cubicBezTo>
                      <a:pt x="253" y="228"/>
                      <a:pt x="260" y="235"/>
                      <a:pt x="260" y="244"/>
                    </a:cubicBezTo>
                    <a:cubicBezTo>
                      <a:pt x="260" y="254"/>
                      <a:pt x="253" y="261"/>
                      <a:pt x="244" y="26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9" name="椭圆 7"/>
              <p:cNvSpPr>
                <a:spLocks noChangeArrowheads="1"/>
              </p:cNvSpPr>
              <p:nvPr/>
            </p:nvSpPr>
            <p:spPr bwMode="auto">
              <a:xfrm>
                <a:off x="757" y="-8"/>
                <a:ext cx="936625" cy="938213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9246" name="TextBox 11"/>
            <p:cNvSpPr txBox="1">
              <a:spLocks noChangeArrowheads="1"/>
            </p:cNvSpPr>
            <p:nvPr/>
          </p:nvSpPr>
          <p:spPr bwMode="auto">
            <a:xfrm>
              <a:off x="95003" y="1967602"/>
              <a:ext cx="2048256" cy="737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对体育场馆进行更进一步的管理，实现其预约，使用，结账等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</a:t>
              </a:r>
              <a:endPara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47" name="TextBox 10"/>
            <p:cNvSpPr txBox="1">
              <a:spLocks noChangeArrowheads="1"/>
            </p:cNvSpPr>
            <p:nvPr/>
          </p:nvSpPr>
          <p:spPr bwMode="auto">
            <a:xfrm>
              <a:off x="402938" y="1593985"/>
              <a:ext cx="1432385" cy="33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完善场馆</a:t>
              </a:r>
              <a:r>
                <a:rPr lang="zh-CN" altLang="en-US" sz="16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</a:t>
              </a:r>
              <a:endParaRPr lang="zh-CN" altLang="en-US" sz="1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219" name="组合 8"/>
          <p:cNvGrpSpPr/>
          <p:nvPr/>
        </p:nvGrpSpPr>
        <p:grpSpPr bwMode="auto">
          <a:xfrm>
            <a:off x="4952683" y="1916113"/>
            <a:ext cx="2286000" cy="3657600"/>
            <a:chOff x="0" y="0"/>
            <a:chExt cx="2286000" cy="3657600"/>
          </a:xfrm>
        </p:grpSpPr>
        <p:sp>
          <p:nvSpPr>
            <p:cNvPr id="9238" name="矩形 9"/>
            <p:cNvSpPr>
              <a:spLocks noChangeArrowheads="1"/>
            </p:cNvSpPr>
            <p:nvPr/>
          </p:nvSpPr>
          <p:spPr bwMode="auto">
            <a:xfrm>
              <a:off x="0" y="0"/>
              <a:ext cx="2286000" cy="36576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9239" name="组合 10"/>
            <p:cNvGrpSpPr/>
            <p:nvPr/>
          </p:nvGrpSpPr>
          <p:grpSpPr bwMode="auto">
            <a:xfrm>
              <a:off x="673931" y="315732"/>
              <a:ext cx="938137" cy="938137"/>
              <a:chOff x="0" y="0"/>
              <a:chExt cx="938137" cy="938137"/>
            </a:xfrm>
          </p:grpSpPr>
          <p:pic>
            <p:nvPicPr>
              <p:cNvPr id="9242" name="组合 13"/>
              <p:cNvPicPr>
                <a:picLocks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3961" y="243766"/>
                <a:ext cx="451104" cy="451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243" name="椭圆 14"/>
              <p:cNvSpPr>
                <a:spLocks noChangeArrowheads="1"/>
              </p:cNvSpPr>
              <p:nvPr/>
            </p:nvSpPr>
            <p:spPr bwMode="auto">
              <a:xfrm>
                <a:off x="756" y="180"/>
                <a:ext cx="936625" cy="938213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9240" name="TextBox 11"/>
            <p:cNvSpPr txBox="1">
              <a:spLocks noChangeArrowheads="1"/>
            </p:cNvSpPr>
            <p:nvPr/>
          </p:nvSpPr>
          <p:spPr bwMode="auto">
            <a:xfrm>
              <a:off x="92536" y="1967602"/>
              <a:ext cx="2048256" cy="737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完成消费管理中的商品管理和教练管理，并完成结账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</a:t>
              </a:r>
              <a:endPara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41" name="TextBox 10"/>
            <p:cNvSpPr txBox="1">
              <a:spLocks noChangeArrowheads="1"/>
            </p:cNvSpPr>
            <p:nvPr/>
          </p:nvSpPr>
          <p:spPr bwMode="auto">
            <a:xfrm>
              <a:off x="400471" y="1593985"/>
              <a:ext cx="1432385" cy="33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完成消费</a:t>
              </a:r>
              <a:r>
                <a:rPr lang="zh-CN" altLang="en-US" sz="16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</a:t>
              </a:r>
              <a:endParaRPr lang="zh-CN" altLang="en-US" sz="1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220" name="组合 18"/>
          <p:cNvGrpSpPr/>
          <p:nvPr/>
        </p:nvGrpSpPr>
        <p:grpSpPr bwMode="auto">
          <a:xfrm>
            <a:off x="7500620" y="1916113"/>
            <a:ext cx="2286000" cy="3657600"/>
            <a:chOff x="0" y="0"/>
            <a:chExt cx="2286000" cy="3657600"/>
          </a:xfrm>
        </p:grpSpPr>
        <p:sp>
          <p:nvSpPr>
            <p:cNvPr id="9232" name="矩形 19"/>
            <p:cNvSpPr>
              <a:spLocks noChangeArrowheads="1"/>
            </p:cNvSpPr>
            <p:nvPr/>
          </p:nvSpPr>
          <p:spPr bwMode="auto">
            <a:xfrm>
              <a:off x="0" y="0"/>
              <a:ext cx="2286000" cy="36576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9233" name="组合 20"/>
            <p:cNvGrpSpPr/>
            <p:nvPr/>
          </p:nvGrpSpPr>
          <p:grpSpPr bwMode="auto">
            <a:xfrm>
              <a:off x="673931" y="350845"/>
              <a:ext cx="938137" cy="938137"/>
              <a:chOff x="0" y="0"/>
              <a:chExt cx="938137" cy="938137"/>
            </a:xfrm>
          </p:grpSpPr>
          <p:sp>
            <p:nvSpPr>
              <p:cNvPr id="9236" name="Freeform 304"/>
              <p:cNvSpPr/>
              <p:nvPr/>
            </p:nvSpPr>
            <p:spPr bwMode="auto">
              <a:xfrm>
                <a:off x="271003" y="247860"/>
                <a:ext cx="466994" cy="466996"/>
              </a:xfrm>
              <a:custGeom>
                <a:avLst/>
                <a:gdLst>
                  <a:gd name="T0" fmla="*/ 724398891 w 297"/>
                  <a:gd name="T1" fmla="*/ 573589016 h 297"/>
                  <a:gd name="T2" fmla="*/ 568639883 w 297"/>
                  <a:gd name="T3" fmla="*/ 482112833 h 297"/>
                  <a:gd name="T4" fmla="*/ 543915931 w 297"/>
                  <a:gd name="T5" fmla="*/ 484584610 h 297"/>
                  <a:gd name="T6" fmla="*/ 496941366 w 297"/>
                  <a:gd name="T7" fmla="*/ 531559376 h 297"/>
                  <a:gd name="T8" fmla="*/ 469745648 w 297"/>
                  <a:gd name="T9" fmla="*/ 543921405 h 297"/>
                  <a:gd name="T10" fmla="*/ 301626236 w 297"/>
                  <a:gd name="T11" fmla="*/ 435136495 h 297"/>
                  <a:gd name="T12" fmla="*/ 192843364 w 297"/>
                  <a:gd name="T13" fmla="*/ 267016363 h 297"/>
                  <a:gd name="T14" fmla="*/ 202732001 w 297"/>
                  <a:gd name="T15" fmla="*/ 237347179 h 297"/>
                  <a:gd name="T16" fmla="*/ 242289695 w 297"/>
                  <a:gd name="T17" fmla="*/ 197789316 h 297"/>
                  <a:gd name="T18" fmla="*/ 247234800 w 297"/>
                  <a:gd name="T19" fmla="*/ 173065258 h 297"/>
                  <a:gd name="T20" fmla="*/ 160702541 w 297"/>
                  <a:gd name="T21" fmla="*/ 9890252 h 297"/>
                  <a:gd name="T22" fmla="*/ 143395461 w 297"/>
                  <a:gd name="T23" fmla="*/ 7416903 h 297"/>
                  <a:gd name="T24" fmla="*/ 34612589 w 297"/>
                  <a:gd name="T25" fmla="*/ 113728464 h 297"/>
                  <a:gd name="T26" fmla="*/ 22250613 w 297"/>
                  <a:gd name="T27" fmla="*/ 140924298 h 297"/>
                  <a:gd name="T28" fmla="*/ 220039082 w 297"/>
                  <a:gd name="T29" fmla="*/ 516725571 h 297"/>
                  <a:gd name="T30" fmla="*/ 593363834 w 297"/>
                  <a:gd name="T31" fmla="*/ 712043110 h 297"/>
                  <a:gd name="T32" fmla="*/ 623031318 w 297"/>
                  <a:gd name="T33" fmla="*/ 699681081 h 297"/>
                  <a:gd name="T34" fmla="*/ 729342424 w 297"/>
                  <a:gd name="T35" fmla="*/ 593369520 h 297"/>
                  <a:gd name="T36" fmla="*/ 724398891 w 297"/>
                  <a:gd name="T37" fmla="*/ 573589016 h 29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97" h="297">
                    <a:moveTo>
                      <a:pt x="293" y="232"/>
                    </a:moveTo>
                    <a:cubicBezTo>
                      <a:pt x="230" y="195"/>
                      <a:pt x="230" y="195"/>
                      <a:pt x="230" y="195"/>
                    </a:cubicBezTo>
                    <a:cubicBezTo>
                      <a:pt x="227" y="193"/>
                      <a:pt x="222" y="194"/>
                      <a:pt x="220" y="196"/>
                    </a:cubicBezTo>
                    <a:cubicBezTo>
                      <a:pt x="201" y="215"/>
                      <a:pt x="201" y="215"/>
                      <a:pt x="201" y="215"/>
                    </a:cubicBezTo>
                    <a:cubicBezTo>
                      <a:pt x="198" y="217"/>
                      <a:pt x="193" y="220"/>
                      <a:pt x="190" y="220"/>
                    </a:cubicBezTo>
                    <a:cubicBezTo>
                      <a:pt x="190" y="220"/>
                      <a:pt x="166" y="220"/>
                      <a:pt x="122" y="176"/>
                    </a:cubicBezTo>
                    <a:cubicBezTo>
                      <a:pt x="77" y="132"/>
                      <a:pt x="78" y="108"/>
                      <a:pt x="78" y="108"/>
                    </a:cubicBezTo>
                    <a:cubicBezTo>
                      <a:pt x="78" y="104"/>
                      <a:pt x="80" y="99"/>
                      <a:pt x="82" y="96"/>
                    </a:cubicBezTo>
                    <a:cubicBezTo>
                      <a:pt x="98" y="80"/>
                      <a:pt x="98" y="80"/>
                      <a:pt x="98" y="80"/>
                    </a:cubicBezTo>
                    <a:cubicBezTo>
                      <a:pt x="101" y="78"/>
                      <a:pt x="102" y="73"/>
                      <a:pt x="100" y="70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1"/>
                      <a:pt x="60" y="0"/>
                      <a:pt x="58" y="3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2" y="48"/>
                      <a:pt x="9" y="53"/>
                      <a:pt x="9" y="57"/>
                    </a:cubicBezTo>
                    <a:cubicBezTo>
                      <a:pt x="9" y="57"/>
                      <a:pt x="0" y="120"/>
                      <a:pt x="89" y="209"/>
                    </a:cubicBezTo>
                    <a:cubicBezTo>
                      <a:pt x="177" y="297"/>
                      <a:pt x="240" y="288"/>
                      <a:pt x="240" y="288"/>
                    </a:cubicBezTo>
                    <a:cubicBezTo>
                      <a:pt x="244" y="288"/>
                      <a:pt x="249" y="285"/>
                      <a:pt x="252" y="283"/>
                    </a:cubicBezTo>
                    <a:cubicBezTo>
                      <a:pt x="295" y="240"/>
                      <a:pt x="295" y="240"/>
                      <a:pt x="295" y="240"/>
                    </a:cubicBezTo>
                    <a:cubicBezTo>
                      <a:pt x="297" y="237"/>
                      <a:pt x="297" y="233"/>
                      <a:pt x="293" y="2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37" name="椭圆 24"/>
              <p:cNvSpPr>
                <a:spLocks noChangeArrowheads="1"/>
              </p:cNvSpPr>
              <p:nvPr/>
            </p:nvSpPr>
            <p:spPr bwMode="auto">
              <a:xfrm>
                <a:off x="757" y="-8"/>
                <a:ext cx="936625" cy="938213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9234" name="TextBox 11"/>
            <p:cNvSpPr txBox="1">
              <a:spLocks noChangeArrowheads="1"/>
            </p:cNvSpPr>
            <p:nvPr/>
          </p:nvSpPr>
          <p:spPr bwMode="auto">
            <a:xfrm>
              <a:off x="138256" y="1967602"/>
              <a:ext cx="2048256" cy="521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实现不同角色使用不同菜单的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</a:t>
              </a:r>
              <a:endPara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35" name="TextBox 10"/>
            <p:cNvSpPr txBox="1">
              <a:spLocks noChangeArrowheads="1"/>
            </p:cNvSpPr>
            <p:nvPr/>
          </p:nvSpPr>
          <p:spPr bwMode="auto">
            <a:xfrm>
              <a:off x="446191" y="1593985"/>
              <a:ext cx="1432385" cy="33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完成角色</a:t>
              </a:r>
              <a:r>
                <a:rPr lang="zh-CN" altLang="en-US" sz="16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</a:t>
              </a:r>
              <a:endParaRPr lang="zh-CN" altLang="en-US" sz="1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222" name="组合 36"/>
          <p:cNvGrpSpPr/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9224" name="矩形 37"/>
            <p:cNvSpPr>
              <a:spLocks noChangeArrowheads="1"/>
            </p:cNvSpPr>
            <p:nvPr/>
          </p:nvSpPr>
          <p:spPr bwMode="auto">
            <a:xfrm>
              <a:off x="0" y="0"/>
              <a:ext cx="548974" cy="62465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225" name="矩形 38"/>
            <p:cNvSpPr>
              <a:spLocks noChangeArrowheads="1"/>
            </p:cNvSpPr>
            <p:nvPr/>
          </p:nvSpPr>
          <p:spPr bwMode="auto">
            <a:xfrm>
              <a:off x="612439" y="0"/>
              <a:ext cx="82505" cy="624651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9223" name="矩形 39"/>
          <p:cNvSpPr>
            <a:spLocks noChangeArrowheads="1"/>
          </p:cNvSpPr>
          <p:nvPr/>
        </p:nvSpPr>
        <p:spPr bwMode="auto">
          <a:xfrm>
            <a:off x="858838" y="425450"/>
            <a:ext cx="3000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</a:t>
            </a:r>
            <a:r>
              <a:rPr lang="zh-CN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endParaRPr lang="zh-CN" sz="2400" b="1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2644775"/>
            <a:ext cx="1219136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9600" b="1">
                <a:solidFill>
                  <a:srgbClr val="FFFFFF"/>
                </a:solidFill>
                <a:latin typeface="Open Sans" pitchFamily="2" charset="0"/>
                <a:sym typeface="+mn-ea"/>
              </a:rPr>
              <a:t>谢谢</a:t>
            </a:r>
            <a:endParaRPr lang="zh-CN" altLang="en-US" sz="9600" b="1">
              <a:solidFill>
                <a:srgbClr val="FFFFFF"/>
              </a:solidFill>
              <a:latin typeface="Open Sans" pitchFamily="2" charset="0"/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95"/>
          <a:stretch>
            <a:fillRect/>
          </a:stretch>
        </p:blipFill>
        <p:spPr bwMode="auto">
          <a:xfrm>
            <a:off x="5184775" y="1600200"/>
            <a:ext cx="5788025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Rectangle 22"/>
          <p:cNvSpPr>
            <a:spLocks noChangeArrowheads="1"/>
          </p:cNvSpPr>
          <p:nvPr/>
        </p:nvSpPr>
        <p:spPr bwMode="auto">
          <a:xfrm>
            <a:off x="549275" y="2309813"/>
            <a:ext cx="5805488" cy="1498600"/>
          </a:xfrm>
          <a:prstGeom prst="rect">
            <a:avLst/>
          </a:prstGeom>
          <a:solidFill>
            <a:srgbClr val="FFD966">
              <a:alpha val="6784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12292" name="矩形 3"/>
          <p:cNvSpPr>
            <a:spLocks noChangeArrowheads="1"/>
          </p:cNvSpPr>
          <p:nvPr/>
        </p:nvSpPr>
        <p:spPr bwMode="auto">
          <a:xfrm>
            <a:off x="858838" y="2789238"/>
            <a:ext cx="42338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sz="1600" b="1" dirty="0">
                <a:solidFill>
                  <a:srgbClr val="7E7E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b="1" dirty="0">
                <a:solidFill>
                  <a:srgbClr val="7E7E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，是集</a:t>
            </a:r>
            <a:r>
              <a:rPr lang="en-US" altLang="zh-CN" sz="1600" b="1" dirty="0">
                <a:solidFill>
                  <a:srgbClr val="7E7E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b="1" dirty="0">
                <a:solidFill>
                  <a:srgbClr val="7E7E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模板开发、</a:t>
            </a:r>
            <a:r>
              <a:rPr lang="en-US" altLang="zh-CN" sz="1600" b="1" dirty="0">
                <a:solidFill>
                  <a:srgbClr val="7E7E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b="1" dirty="0">
                <a:solidFill>
                  <a:srgbClr val="7E7E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设计定制、</a:t>
            </a:r>
            <a:r>
              <a:rPr lang="en-US" altLang="zh-CN" sz="1600" b="1" dirty="0">
                <a:solidFill>
                  <a:srgbClr val="7E7E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b="1" dirty="0">
                <a:solidFill>
                  <a:srgbClr val="7E7E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培训于一体的专业</a:t>
            </a:r>
            <a:r>
              <a:rPr lang="en-US" altLang="zh-CN" sz="1600" b="1" dirty="0">
                <a:solidFill>
                  <a:srgbClr val="7E7E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b="1" dirty="0">
                <a:solidFill>
                  <a:srgbClr val="7E7E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服务提供商。</a:t>
            </a:r>
            <a:endParaRPr lang="en-US" sz="1600" b="1" dirty="0">
              <a:solidFill>
                <a:srgbClr val="7E7E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3" name="文本框 4"/>
          <p:cNvSpPr txBox="1">
            <a:spLocks noChangeArrowheads="1"/>
          </p:cNvSpPr>
          <p:nvPr/>
        </p:nvSpPr>
        <p:spPr bwMode="auto">
          <a:xfrm>
            <a:off x="1046163" y="4281488"/>
            <a:ext cx="3641725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极致无岸，向天而歌。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，是集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模板开发、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设计定制、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培训于一体的专业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服务提供商。由多位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领域的资深设计师创立，致力于为客户奉献最用心的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作品、最实用的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培训和最贴心的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服务。</a:t>
            </a:r>
            <a:endParaRPr lang="en-US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294" name="组合 5"/>
          <p:cNvGrpSpPr/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12296" name="矩形 6"/>
            <p:cNvSpPr>
              <a:spLocks noChangeArrowheads="1"/>
            </p:cNvSpPr>
            <p:nvPr/>
          </p:nvSpPr>
          <p:spPr bwMode="auto">
            <a:xfrm>
              <a:off x="0" y="0"/>
              <a:ext cx="548974" cy="62465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297" name="矩形 7"/>
            <p:cNvSpPr>
              <a:spLocks noChangeArrowheads="1"/>
            </p:cNvSpPr>
            <p:nvPr/>
          </p:nvSpPr>
          <p:spPr bwMode="auto">
            <a:xfrm>
              <a:off x="612439" y="0"/>
              <a:ext cx="82505" cy="624651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2295" name="矩形 8"/>
          <p:cNvSpPr>
            <a:spLocks noChangeArrowheads="1"/>
          </p:cNvSpPr>
          <p:nvPr/>
        </p:nvSpPr>
        <p:spPr bwMode="auto">
          <a:xfrm>
            <a:off x="858838" y="425450"/>
            <a:ext cx="3000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极致无岸，向天而歌</a:t>
            </a:r>
            <a:endParaRPr lang="zh-CN" sz="2400" b="1">
              <a:solidFill>
                <a:srgbClr val="40404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1"/>
          <p:cNvGrpSpPr/>
          <p:nvPr/>
        </p:nvGrpSpPr>
        <p:grpSpPr bwMode="auto">
          <a:xfrm>
            <a:off x="1509713" y="1949450"/>
            <a:ext cx="3848100" cy="3849688"/>
            <a:chOff x="0" y="0"/>
            <a:chExt cx="3848105" cy="3850009"/>
          </a:xfrm>
        </p:grpSpPr>
        <p:sp>
          <p:nvSpPr>
            <p:cNvPr id="14352" name="Block Arc 38"/>
            <p:cNvSpPr/>
            <p:nvPr/>
          </p:nvSpPr>
          <p:spPr bwMode="auto">
            <a:xfrm rot="2990966">
              <a:off x="15717" y="157"/>
              <a:ext cx="3823019" cy="3822705"/>
            </a:xfrm>
            <a:custGeom>
              <a:avLst/>
              <a:gdLst>
                <a:gd name="T0" fmla="*/ 0 w 3823019"/>
                <a:gd name="T1" fmla="*/ 1911353 h 3822705"/>
                <a:gd name="T2" fmla="*/ 579362 w 3823019"/>
                <a:gd name="T3" fmla="*/ 540607 h 3822705"/>
                <a:gd name="T4" fmla="*/ 1966087 w 3823019"/>
                <a:gd name="T5" fmla="*/ 779 h 3822705"/>
                <a:gd name="T6" fmla="*/ 1948265 w 3823019"/>
                <a:gd name="T7" fmla="*/ 624658 h 3822705"/>
                <a:gd name="T8" fmla="*/ 1014344 w 3823019"/>
                <a:gd name="T9" fmla="*/ 988193 h 3822705"/>
                <a:gd name="T10" fmla="*/ 624133 w 3823019"/>
                <a:gd name="T11" fmla="*/ 1911353 h 3822705"/>
                <a:gd name="T12" fmla="*/ 0 w 3823019"/>
                <a:gd name="T13" fmla="*/ 1911353 h 382270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823019" h="3822705">
                  <a:moveTo>
                    <a:pt x="0" y="1911353"/>
                  </a:moveTo>
                  <a:cubicBezTo>
                    <a:pt x="0" y="1394939"/>
                    <a:pt x="208980" y="900501"/>
                    <a:pt x="579362" y="540607"/>
                  </a:cubicBezTo>
                  <a:cubicBezTo>
                    <a:pt x="949703" y="180753"/>
                    <a:pt x="1449898" y="-13964"/>
                    <a:pt x="1966087" y="779"/>
                  </a:cubicBezTo>
                  <a:lnTo>
                    <a:pt x="1948265" y="624658"/>
                  </a:lnTo>
                  <a:cubicBezTo>
                    <a:pt x="1600628" y="614730"/>
                    <a:pt x="1263762" y="745857"/>
                    <a:pt x="1014344" y="988193"/>
                  </a:cubicBezTo>
                  <a:cubicBezTo>
                    <a:pt x="764886" y="1230568"/>
                    <a:pt x="624133" y="1563560"/>
                    <a:pt x="624133" y="1911353"/>
                  </a:cubicBezTo>
                  <a:lnTo>
                    <a:pt x="0" y="1911353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4353" name="Block Arc 37"/>
            <p:cNvSpPr/>
            <p:nvPr/>
          </p:nvSpPr>
          <p:spPr bwMode="auto">
            <a:xfrm rot="-2484302">
              <a:off x="0" y="7939"/>
              <a:ext cx="3822705" cy="3823019"/>
            </a:xfrm>
            <a:custGeom>
              <a:avLst/>
              <a:gdLst>
                <a:gd name="T0" fmla="*/ 9939 w 3822705"/>
                <a:gd name="T1" fmla="*/ 1716824 h 3823019"/>
                <a:gd name="T2" fmla="*/ 1965934 w 3822705"/>
                <a:gd name="T3" fmla="*/ 780 h 3823019"/>
                <a:gd name="T4" fmla="*/ 1948112 w 3822705"/>
                <a:gd name="T5" fmla="*/ 624658 h 3823019"/>
                <a:gd name="T6" fmla="*/ 630826 w 3822705"/>
                <a:gd name="T7" fmla="*/ 1780396 h 3823019"/>
                <a:gd name="T8" fmla="*/ 9939 w 3822705"/>
                <a:gd name="T9" fmla="*/ 1716824 h 38230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22705" h="3823019">
                  <a:moveTo>
                    <a:pt x="9939" y="1716824"/>
                  </a:moveTo>
                  <a:cubicBezTo>
                    <a:pt x="111909" y="720767"/>
                    <a:pt x="965160" y="-27813"/>
                    <a:pt x="1965934" y="780"/>
                  </a:cubicBezTo>
                  <a:lnTo>
                    <a:pt x="1948112" y="624658"/>
                  </a:lnTo>
                  <a:cubicBezTo>
                    <a:pt x="1274129" y="605400"/>
                    <a:pt x="699496" y="1109562"/>
                    <a:pt x="630826" y="1780396"/>
                  </a:cubicBezTo>
                  <a:lnTo>
                    <a:pt x="9939" y="171682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grpSp>
          <p:nvGrpSpPr>
            <p:cNvPr id="14354" name="组合 4"/>
            <p:cNvGrpSpPr/>
            <p:nvPr/>
          </p:nvGrpSpPr>
          <p:grpSpPr bwMode="auto">
            <a:xfrm>
              <a:off x="9527" y="13337"/>
              <a:ext cx="3838578" cy="3836672"/>
              <a:chOff x="0" y="0"/>
              <a:chExt cx="3838578" cy="3836672"/>
            </a:xfrm>
          </p:grpSpPr>
          <p:sp>
            <p:nvSpPr>
              <p:cNvPr id="14355" name="Block Arc 40"/>
              <p:cNvSpPr/>
              <p:nvPr/>
            </p:nvSpPr>
            <p:spPr bwMode="auto">
              <a:xfrm rot="-7652769">
                <a:off x="-953" y="13015"/>
                <a:ext cx="3824607" cy="3822705"/>
              </a:xfrm>
              <a:custGeom>
                <a:avLst/>
                <a:gdLst>
                  <a:gd name="T0" fmla="*/ 0 w 3824607"/>
                  <a:gd name="T1" fmla="*/ 1911353 h 3822705"/>
                  <a:gd name="T2" fmla="*/ 579887 w 3824607"/>
                  <a:gd name="T3" fmla="*/ 540331 h 3822705"/>
                  <a:gd name="T4" fmla="*/ 1966881 w 3824607"/>
                  <a:gd name="T5" fmla="*/ 779 h 3822705"/>
                  <a:gd name="T6" fmla="*/ 1949059 w 3824607"/>
                  <a:gd name="T7" fmla="*/ 624657 h 3822705"/>
                  <a:gd name="T8" fmla="*/ 1014870 w 3824607"/>
                  <a:gd name="T9" fmla="*/ 987916 h 3822705"/>
                  <a:gd name="T10" fmla="*/ 624134 w 3824607"/>
                  <a:gd name="T11" fmla="*/ 1911352 h 3822705"/>
                  <a:gd name="T12" fmla="*/ 0 w 3824607"/>
                  <a:gd name="T13" fmla="*/ 1911353 h 382270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824607" h="3822705">
                    <a:moveTo>
                      <a:pt x="0" y="1911353"/>
                    </a:moveTo>
                    <a:cubicBezTo>
                      <a:pt x="0" y="1394802"/>
                      <a:pt x="209178" y="900243"/>
                      <a:pt x="579887" y="540331"/>
                    </a:cubicBezTo>
                    <a:cubicBezTo>
                      <a:pt x="950353" y="180655"/>
                      <a:pt x="1450622" y="-13954"/>
                      <a:pt x="1966881" y="779"/>
                    </a:cubicBezTo>
                    <a:lnTo>
                      <a:pt x="1949059" y="624657"/>
                    </a:lnTo>
                    <a:cubicBezTo>
                      <a:pt x="1601353" y="614739"/>
                      <a:pt x="1264412" y="745759"/>
                      <a:pt x="1014870" y="987916"/>
                    </a:cubicBezTo>
                    <a:cubicBezTo>
                      <a:pt x="765084" y="1230310"/>
                      <a:pt x="624134" y="1563422"/>
                      <a:pt x="624134" y="1911352"/>
                    </a:cubicBezTo>
                    <a:lnTo>
                      <a:pt x="0" y="1911353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grpSp>
            <p:nvGrpSpPr>
              <p:cNvPr id="14356" name="组合 6"/>
              <p:cNvGrpSpPr/>
              <p:nvPr/>
            </p:nvGrpSpPr>
            <p:grpSpPr bwMode="auto">
              <a:xfrm>
                <a:off x="15242" y="0"/>
                <a:ext cx="3823336" cy="3823334"/>
                <a:chOff x="0" y="0"/>
                <a:chExt cx="3823336" cy="3823334"/>
              </a:xfrm>
            </p:grpSpPr>
            <p:sp>
              <p:nvSpPr>
                <p:cNvPr id="14357" name="Block Arc 39"/>
                <p:cNvSpPr/>
                <p:nvPr/>
              </p:nvSpPr>
              <p:spPr bwMode="auto">
                <a:xfrm rot="8470872">
                  <a:off x="631" y="-636"/>
                  <a:ext cx="3822705" cy="3824607"/>
                </a:xfrm>
                <a:custGeom>
                  <a:avLst/>
                  <a:gdLst>
                    <a:gd name="T0" fmla="*/ 0 w 3822705"/>
                    <a:gd name="T1" fmla="*/ 1912304 h 3824607"/>
                    <a:gd name="T2" fmla="*/ 578917 w 3822705"/>
                    <a:gd name="T3" fmla="*/ 541262 h 3824607"/>
                    <a:gd name="T4" fmla="*/ 1965957 w 3822705"/>
                    <a:gd name="T5" fmla="*/ 780 h 3824607"/>
                    <a:gd name="T6" fmla="*/ 1948135 w 3822705"/>
                    <a:gd name="T7" fmla="*/ 624659 h 3824607"/>
                    <a:gd name="T8" fmla="*/ 1013900 w 3822705"/>
                    <a:gd name="T9" fmla="*/ 988848 h 3824607"/>
                    <a:gd name="T10" fmla="*/ 624134 w 3822705"/>
                    <a:gd name="T11" fmla="*/ 1912303 h 3824607"/>
                    <a:gd name="T12" fmla="*/ 0 w 3822705"/>
                    <a:gd name="T13" fmla="*/ 1912304 h 382460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22705" h="3824607">
                      <a:moveTo>
                        <a:pt x="0" y="1912304"/>
                      </a:moveTo>
                      <a:cubicBezTo>
                        <a:pt x="0" y="1395826"/>
                        <a:pt x="208808" y="901308"/>
                        <a:pt x="578917" y="541262"/>
                      </a:cubicBezTo>
                      <a:cubicBezTo>
                        <a:pt x="949269" y="180980"/>
                        <a:pt x="1449607" y="-13985"/>
                        <a:pt x="1965957" y="780"/>
                      </a:cubicBezTo>
                      <a:lnTo>
                        <a:pt x="1948135" y="624659"/>
                      </a:lnTo>
                      <a:cubicBezTo>
                        <a:pt x="1600337" y="614709"/>
                        <a:pt x="1263328" y="746084"/>
                        <a:pt x="1013900" y="988848"/>
                      </a:cubicBezTo>
                      <a:cubicBezTo>
                        <a:pt x="764714" y="1231375"/>
                        <a:pt x="624134" y="1564446"/>
                        <a:pt x="624134" y="1912303"/>
                      </a:cubicBezTo>
                      <a:lnTo>
                        <a:pt x="0" y="1912304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14358" name="TextBox 44"/>
                <p:cNvSpPr txBox="1">
                  <a:spLocks noChangeArrowheads="1"/>
                </p:cNvSpPr>
                <p:nvPr/>
              </p:nvSpPr>
              <p:spPr bwMode="auto">
                <a:xfrm>
                  <a:off x="556257" y="1847368"/>
                  <a:ext cx="463551" cy="3143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400">
                      <a:solidFill>
                        <a:srgbClr val="FFFFFF"/>
                      </a:solidFill>
                      <a:latin typeface="Roboto Medium"/>
                      <a:ea typeface="MS PGothic" panose="020B0600070205080204" pitchFamily="34" charset="-128"/>
                    </a:rPr>
                    <a:t>20%</a:t>
                  </a:r>
                  <a:endParaRPr lang="en-US" altLang="zh-CN" sz="1400">
                    <a:solidFill>
                      <a:srgbClr val="FFFFFF"/>
                    </a:solidFill>
                    <a:latin typeface="Roboto Medium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4359" name="Isosceles Triangle 41"/>
                <p:cNvSpPr>
                  <a:spLocks noChangeArrowheads="1"/>
                </p:cNvSpPr>
                <p:nvPr/>
              </p:nvSpPr>
              <p:spPr bwMode="auto">
                <a:xfrm rot="2938533">
                  <a:off x="522880" y="385173"/>
                  <a:ext cx="917652" cy="358775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C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en-US" altLang="zh-CN">
                    <a:solidFill>
                      <a:srgbClr val="FFFFFF"/>
                    </a:solidFill>
                    <a:latin typeface="Roboto Medium"/>
                    <a:ea typeface="Roboto Medium"/>
                    <a:cs typeface="Roboto Medium"/>
                  </a:endParaRPr>
                </a:p>
              </p:txBody>
            </p:sp>
            <p:sp>
              <p:nvSpPr>
                <p:cNvPr id="14360" name="Isosceles Triangle 42"/>
                <p:cNvSpPr>
                  <a:spLocks noChangeArrowheads="1"/>
                </p:cNvSpPr>
                <p:nvPr/>
              </p:nvSpPr>
              <p:spPr bwMode="auto">
                <a:xfrm rot="8461846">
                  <a:off x="2780347" y="861449"/>
                  <a:ext cx="915989" cy="357217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D9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en-US" altLang="zh-CN">
                    <a:solidFill>
                      <a:srgbClr val="FFFFFF"/>
                    </a:solidFill>
                    <a:latin typeface="Roboto Medium"/>
                    <a:ea typeface="Roboto Medium"/>
                    <a:cs typeface="Roboto Medium"/>
                  </a:endParaRPr>
                </a:p>
              </p:txBody>
            </p:sp>
            <p:sp>
              <p:nvSpPr>
                <p:cNvPr id="14361" name="Isosceles Triangle 43"/>
                <p:cNvSpPr>
                  <a:spLocks noChangeArrowheads="1"/>
                </p:cNvSpPr>
                <p:nvPr/>
              </p:nvSpPr>
              <p:spPr bwMode="auto">
                <a:xfrm rot="-7527845">
                  <a:off x="2290564" y="3069067"/>
                  <a:ext cx="917652" cy="357188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C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en-US" altLang="zh-CN">
                    <a:solidFill>
                      <a:srgbClr val="FFFFFF"/>
                    </a:solidFill>
                    <a:latin typeface="Roboto Medium"/>
                    <a:ea typeface="Roboto Medium"/>
                    <a:cs typeface="Roboto Medium"/>
                  </a:endParaRPr>
                </a:p>
              </p:txBody>
            </p:sp>
            <p:sp>
              <p:nvSpPr>
                <p:cNvPr id="14362" name="Isosceles Triangle 44"/>
                <p:cNvSpPr>
                  <a:spLocks noChangeArrowheads="1"/>
                </p:cNvSpPr>
                <p:nvPr/>
              </p:nvSpPr>
              <p:spPr bwMode="auto">
                <a:xfrm rot="-2140796">
                  <a:off x="45081" y="2568153"/>
                  <a:ext cx="915988" cy="36039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D9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en-US" altLang="zh-CN">
                    <a:solidFill>
                      <a:srgbClr val="FFFFFF"/>
                    </a:solidFill>
                    <a:latin typeface="Roboto Medium"/>
                    <a:ea typeface="Roboto Medium"/>
                    <a:cs typeface="Roboto Medium"/>
                  </a:endParaRPr>
                </a:p>
              </p:txBody>
            </p:sp>
            <p:sp>
              <p:nvSpPr>
                <p:cNvPr id="14363" name="TextBox 61"/>
                <p:cNvSpPr txBox="1">
                  <a:spLocks noChangeArrowheads="1"/>
                </p:cNvSpPr>
                <p:nvPr/>
              </p:nvSpPr>
              <p:spPr bwMode="auto">
                <a:xfrm>
                  <a:off x="1905633" y="162891"/>
                  <a:ext cx="357187" cy="3699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b="1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A</a:t>
                  </a:r>
                  <a:endParaRPr lang="en-US" altLang="zh-CN" b="1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364" name="TextBox 62"/>
                <p:cNvSpPr txBox="1">
                  <a:spLocks noChangeArrowheads="1"/>
                </p:cNvSpPr>
                <p:nvPr/>
              </p:nvSpPr>
              <p:spPr bwMode="auto">
                <a:xfrm>
                  <a:off x="1453195" y="3330217"/>
                  <a:ext cx="341313" cy="3699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b="1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C</a:t>
                  </a:r>
                  <a:endParaRPr lang="en-US" altLang="zh-CN" b="1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365" name="TextBox 63"/>
                <p:cNvSpPr txBox="1">
                  <a:spLocks noChangeArrowheads="1"/>
                </p:cNvSpPr>
                <p:nvPr/>
              </p:nvSpPr>
              <p:spPr bwMode="auto">
                <a:xfrm>
                  <a:off x="135568" y="1509203"/>
                  <a:ext cx="366713" cy="368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b="1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D</a:t>
                  </a:r>
                  <a:endParaRPr lang="en-US" altLang="zh-CN" b="1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366" name="TextBox 64"/>
                <p:cNvSpPr txBox="1">
                  <a:spLocks noChangeArrowheads="1"/>
                </p:cNvSpPr>
                <p:nvPr/>
              </p:nvSpPr>
              <p:spPr bwMode="auto">
                <a:xfrm>
                  <a:off x="3277235" y="2042647"/>
                  <a:ext cx="341312" cy="368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b="1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B</a:t>
                  </a:r>
                  <a:endParaRPr lang="en-US" altLang="zh-CN" b="1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grpSp>
        <p:nvGrpSpPr>
          <p:cNvPr id="14339" name="组合 17"/>
          <p:cNvGrpSpPr/>
          <p:nvPr/>
        </p:nvGrpSpPr>
        <p:grpSpPr bwMode="auto">
          <a:xfrm>
            <a:off x="6307138" y="1873250"/>
            <a:ext cx="66675" cy="3933825"/>
            <a:chOff x="0" y="0"/>
            <a:chExt cx="81062" cy="4104998"/>
          </a:xfrm>
        </p:grpSpPr>
        <p:sp>
          <p:nvSpPr>
            <p:cNvPr id="14348" name="矩形 18"/>
            <p:cNvSpPr>
              <a:spLocks noChangeArrowheads="1"/>
            </p:cNvSpPr>
            <p:nvPr/>
          </p:nvSpPr>
          <p:spPr bwMode="auto">
            <a:xfrm>
              <a:off x="0" y="0"/>
              <a:ext cx="81062" cy="1030391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4349" name="矩形 19"/>
            <p:cNvSpPr>
              <a:spLocks noChangeArrowheads="1"/>
            </p:cNvSpPr>
            <p:nvPr/>
          </p:nvSpPr>
          <p:spPr bwMode="auto">
            <a:xfrm>
              <a:off x="0" y="1022109"/>
              <a:ext cx="81062" cy="103039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4350" name="矩形 20"/>
            <p:cNvSpPr>
              <a:spLocks noChangeArrowheads="1"/>
            </p:cNvSpPr>
            <p:nvPr/>
          </p:nvSpPr>
          <p:spPr bwMode="auto">
            <a:xfrm>
              <a:off x="0" y="2052500"/>
              <a:ext cx="81062" cy="1030391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4351" name="矩形 21"/>
            <p:cNvSpPr>
              <a:spLocks noChangeArrowheads="1"/>
            </p:cNvSpPr>
            <p:nvPr/>
          </p:nvSpPr>
          <p:spPr bwMode="auto">
            <a:xfrm>
              <a:off x="0" y="3074607"/>
              <a:ext cx="81062" cy="103039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4340" name="矩形 22"/>
          <p:cNvSpPr>
            <a:spLocks noChangeArrowheads="1"/>
          </p:cNvSpPr>
          <p:nvPr/>
        </p:nvSpPr>
        <p:spPr bwMode="auto">
          <a:xfrm>
            <a:off x="7143750" y="1998663"/>
            <a:ext cx="379253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，是集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模板开发、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设计定制、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培训于一体的专业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服务提供商。更多关于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请访问：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www.topppt.cn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41" name="矩形 23"/>
          <p:cNvSpPr>
            <a:spLocks noChangeArrowheads="1"/>
          </p:cNvSpPr>
          <p:nvPr/>
        </p:nvSpPr>
        <p:spPr bwMode="auto">
          <a:xfrm>
            <a:off x="7143750" y="2976563"/>
            <a:ext cx="379253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，是集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模板开发、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设计定制、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培训于一体的专业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服务提供商。更多关于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请访问：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www.topppt.cn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42" name="矩形 24"/>
          <p:cNvSpPr>
            <a:spLocks noChangeArrowheads="1"/>
          </p:cNvSpPr>
          <p:nvPr/>
        </p:nvSpPr>
        <p:spPr bwMode="auto">
          <a:xfrm>
            <a:off x="7135813" y="4024313"/>
            <a:ext cx="37909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，是集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模板开发、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设计定制、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培训于一体的专业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服务提供商。更多关于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请访问：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www.topppt.cn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43" name="矩形 25"/>
          <p:cNvSpPr>
            <a:spLocks noChangeArrowheads="1"/>
          </p:cNvSpPr>
          <p:nvPr/>
        </p:nvSpPr>
        <p:spPr bwMode="auto">
          <a:xfrm>
            <a:off x="7135813" y="5003800"/>
            <a:ext cx="37909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，是集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模板开发、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设计定制、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培训于一体的专业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服务提供商。更多关于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请访问：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www.topppt.cn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344" name="组合 26"/>
          <p:cNvGrpSpPr/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14346" name="矩形 27"/>
            <p:cNvSpPr>
              <a:spLocks noChangeArrowheads="1"/>
            </p:cNvSpPr>
            <p:nvPr/>
          </p:nvSpPr>
          <p:spPr bwMode="auto">
            <a:xfrm>
              <a:off x="0" y="0"/>
              <a:ext cx="548974" cy="62465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4347" name="矩形 28"/>
            <p:cNvSpPr>
              <a:spLocks noChangeArrowheads="1"/>
            </p:cNvSpPr>
            <p:nvPr/>
          </p:nvSpPr>
          <p:spPr bwMode="auto">
            <a:xfrm>
              <a:off x="612439" y="0"/>
              <a:ext cx="82505" cy="624651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4345" name="矩形 29"/>
          <p:cNvSpPr>
            <a:spLocks noChangeArrowheads="1"/>
          </p:cNvSpPr>
          <p:nvPr/>
        </p:nvSpPr>
        <p:spPr bwMode="auto">
          <a:xfrm>
            <a:off x="858838" y="425450"/>
            <a:ext cx="3000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极致无岸，向天而歌</a:t>
            </a:r>
            <a:endParaRPr lang="zh-CN" sz="2400" b="1">
              <a:solidFill>
                <a:srgbClr val="40404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右箭头 2"/>
          <p:cNvSpPr>
            <a:spLocks noChangeArrowheads="1"/>
          </p:cNvSpPr>
          <p:nvPr/>
        </p:nvSpPr>
        <p:spPr bwMode="auto">
          <a:xfrm>
            <a:off x="276225" y="0"/>
            <a:ext cx="5630863" cy="6858000"/>
          </a:xfrm>
          <a:prstGeom prst="rightArrow">
            <a:avLst>
              <a:gd name="adj1" fmla="val 100000"/>
              <a:gd name="adj2" fmla="val 40037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099" name="右箭头 1"/>
          <p:cNvSpPr>
            <a:spLocks noChangeArrowheads="1"/>
          </p:cNvSpPr>
          <p:nvPr/>
        </p:nvSpPr>
        <p:spPr bwMode="auto">
          <a:xfrm>
            <a:off x="0" y="0"/>
            <a:ext cx="5486400" cy="6858000"/>
          </a:xfrm>
          <a:prstGeom prst="rightArrow">
            <a:avLst>
              <a:gd name="adj1" fmla="val 100000"/>
              <a:gd name="adj2" fmla="val 40037"/>
            </a:avLst>
          </a:prstGeom>
          <a:solidFill>
            <a:srgbClr val="FFD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00" name="文本框 3"/>
          <p:cNvSpPr txBox="1">
            <a:spLocks noChangeArrowheads="1"/>
          </p:cNvSpPr>
          <p:nvPr/>
        </p:nvSpPr>
        <p:spPr bwMode="auto">
          <a:xfrm>
            <a:off x="1349375" y="1538288"/>
            <a:ext cx="174625" cy="434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sz="13800">
                <a:latin typeface="方正剪纸简体" charset="-122"/>
                <a:ea typeface="方正剪纸简体" charset="-122"/>
              </a:rPr>
              <a:t>目录</a:t>
            </a:r>
            <a:endParaRPr lang="zh-CN" sz="13800">
              <a:latin typeface="方正剪纸简体" charset="-122"/>
              <a:ea typeface="方正剪纸简体" charset="-122"/>
            </a:endParaRPr>
          </a:p>
        </p:txBody>
      </p:sp>
      <p:sp>
        <p:nvSpPr>
          <p:cNvPr id="4101" name="矩形 4"/>
          <p:cNvSpPr>
            <a:spLocks noChangeArrowheads="1"/>
          </p:cNvSpPr>
          <p:nvPr/>
        </p:nvSpPr>
        <p:spPr bwMode="auto">
          <a:xfrm rot="2575801">
            <a:off x="7057390" y="3065463"/>
            <a:ext cx="695325" cy="696912"/>
          </a:xfrm>
          <a:prstGeom prst="rect">
            <a:avLst/>
          </a:prstGeom>
          <a:solidFill>
            <a:srgbClr val="C55A1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02" name="矩形 5"/>
          <p:cNvSpPr>
            <a:spLocks noChangeArrowheads="1"/>
          </p:cNvSpPr>
          <p:nvPr/>
        </p:nvSpPr>
        <p:spPr bwMode="auto">
          <a:xfrm rot="2575801">
            <a:off x="6904990" y="3065463"/>
            <a:ext cx="695325" cy="69691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09" name="文本框 12"/>
          <p:cNvSpPr txBox="1">
            <a:spLocks noChangeArrowheads="1"/>
          </p:cNvSpPr>
          <p:nvPr/>
        </p:nvSpPr>
        <p:spPr bwMode="auto">
          <a:xfrm>
            <a:off x="7008178" y="3074988"/>
            <a:ext cx="6429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>
                <a:solidFill>
                  <a:schemeClr val="bg1"/>
                </a:solidFill>
                <a:latin typeface="方正剪纸简体" charset="-122"/>
                <a:ea typeface="方正剪纸简体" charset="-122"/>
              </a:rPr>
              <a:t>1</a:t>
            </a:r>
            <a:endParaRPr lang="zh-CN" altLang="en-US" sz="4000">
              <a:solidFill>
                <a:schemeClr val="bg1"/>
              </a:solidFill>
              <a:latin typeface="方正剪纸简体" charset="-122"/>
              <a:ea typeface="方正剪纸简体" charset="-122"/>
            </a:endParaRPr>
          </a:p>
        </p:txBody>
      </p:sp>
      <p:sp>
        <p:nvSpPr>
          <p:cNvPr id="4113" name="圆角矩形 16"/>
          <p:cNvSpPr>
            <a:spLocks noChangeArrowheads="1"/>
          </p:cNvSpPr>
          <p:nvPr/>
        </p:nvSpPr>
        <p:spPr bwMode="auto">
          <a:xfrm>
            <a:off x="8455978" y="3073400"/>
            <a:ext cx="3381375" cy="628650"/>
          </a:xfrm>
          <a:prstGeom prst="roundRect">
            <a:avLst>
              <a:gd name="adj" fmla="val 42079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17" name="文本框 20"/>
          <p:cNvSpPr txBox="1">
            <a:spLocks noChangeArrowheads="1"/>
          </p:cNvSpPr>
          <p:nvPr/>
        </p:nvSpPr>
        <p:spPr bwMode="auto">
          <a:xfrm>
            <a:off x="9335453" y="3244850"/>
            <a:ext cx="2759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做什么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1"/>
          <p:cNvGrpSpPr/>
          <p:nvPr/>
        </p:nvGrpSpPr>
        <p:grpSpPr bwMode="auto">
          <a:xfrm>
            <a:off x="1325563" y="1622425"/>
            <a:ext cx="5743575" cy="2568586"/>
            <a:chOff x="0" y="0"/>
            <a:chExt cx="5742745" cy="2567484"/>
          </a:xfrm>
        </p:grpSpPr>
        <p:sp>
          <p:nvSpPr>
            <p:cNvPr id="8216" name="Title 1"/>
            <p:cNvSpPr txBox="1">
              <a:spLocks noChangeArrowheads="1"/>
            </p:cNvSpPr>
            <p:nvPr/>
          </p:nvSpPr>
          <p:spPr bwMode="auto">
            <a:xfrm>
              <a:off x="765064" y="0"/>
              <a:ext cx="4977681" cy="456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zh-CN" sz="1300">
                <a:solidFill>
                  <a:srgbClr val="FFC000"/>
                </a:solidFill>
                <a:latin typeface="Open Sans" pitchFamily="2" charset="0"/>
              </a:endParaRPr>
            </a:p>
          </p:txBody>
        </p:sp>
        <p:grpSp>
          <p:nvGrpSpPr>
            <p:cNvPr id="8217" name="组合 3"/>
            <p:cNvGrpSpPr/>
            <p:nvPr/>
          </p:nvGrpSpPr>
          <p:grpSpPr bwMode="auto">
            <a:xfrm>
              <a:off x="0" y="324232"/>
              <a:ext cx="676180" cy="676180"/>
              <a:chOff x="0" y="0"/>
              <a:chExt cx="406294" cy="406294"/>
            </a:xfrm>
          </p:grpSpPr>
          <p:sp>
            <p:nvSpPr>
              <p:cNvPr id="8220" name="Freeform 16"/>
              <p:cNvSpPr/>
              <p:nvPr/>
            </p:nvSpPr>
            <p:spPr bwMode="auto">
              <a:xfrm>
                <a:off x="97281" y="101600"/>
                <a:ext cx="222221" cy="213499"/>
              </a:xfrm>
              <a:custGeom>
                <a:avLst/>
                <a:gdLst>
                  <a:gd name="T0" fmla="*/ 34943177 w 155"/>
                  <a:gd name="T1" fmla="*/ 0 h 149"/>
                  <a:gd name="T2" fmla="*/ 129493195 w 155"/>
                  <a:gd name="T3" fmla="*/ 102657197 h 149"/>
                  <a:gd name="T4" fmla="*/ 0 w 155"/>
                  <a:gd name="T5" fmla="*/ 225846120 h 149"/>
                  <a:gd name="T6" fmla="*/ 80163000 w 155"/>
                  <a:gd name="T7" fmla="*/ 305918275 h 149"/>
                  <a:gd name="T8" fmla="*/ 209656195 w 155"/>
                  <a:gd name="T9" fmla="*/ 174517522 h 149"/>
                  <a:gd name="T10" fmla="*/ 318594663 w 155"/>
                  <a:gd name="T11" fmla="*/ 283333233 h 149"/>
                  <a:gd name="T12" fmla="*/ 318594663 w 155"/>
                  <a:gd name="T13" fmla="*/ 0 h 149"/>
                  <a:gd name="T14" fmla="*/ 34943177 w 155"/>
                  <a:gd name="T15" fmla="*/ 0 h 14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55" h="149">
                    <a:moveTo>
                      <a:pt x="17" y="0"/>
                    </a:moveTo>
                    <a:lnTo>
                      <a:pt x="63" y="50"/>
                    </a:lnTo>
                    <a:lnTo>
                      <a:pt x="0" y="110"/>
                    </a:lnTo>
                    <a:lnTo>
                      <a:pt x="39" y="149"/>
                    </a:lnTo>
                    <a:lnTo>
                      <a:pt x="102" y="85"/>
                    </a:lnTo>
                    <a:lnTo>
                      <a:pt x="155" y="138"/>
                    </a:lnTo>
                    <a:lnTo>
                      <a:pt x="155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888" tIns="60944" rIns="121888" bIns="60944"/>
              <a:lstStyle/>
              <a:p>
                <a:endParaRPr lang="zh-CN" altLang="en-US"/>
              </a:p>
            </p:txBody>
          </p:sp>
          <p:sp>
            <p:nvSpPr>
              <p:cNvPr id="8221" name="AutoShape 14"/>
              <p:cNvSpPr>
                <a:spLocks noChangeAspect="1" noChangeArrowheads="1" noTextEdit="1"/>
              </p:cNvSpPr>
              <p:nvPr/>
            </p:nvSpPr>
            <p:spPr bwMode="auto">
              <a:xfrm>
                <a:off x="102050" y="101600"/>
                <a:ext cx="213637" cy="213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888" tIns="60944" rIns="121888" bIns="60944"/>
              <a:lstStyle/>
              <a:p>
                <a:endParaRPr lang="zh-CN" altLang="en-US"/>
              </a:p>
            </p:txBody>
          </p:sp>
          <p:sp>
            <p:nvSpPr>
              <p:cNvPr id="8222" name="Oval 13"/>
              <p:cNvSpPr>
                <a:spLocks noChangeArrowheads="1"/>
              </p:cNvSpPr>
              <p:nvPr/>
            </p:nvSpPr>
            <p:spPr bwMode="auto">
              <a:xfrm>
                <a:off x="0" y="-384"/>
                <a:ext cx="406292" cy="406982"/>
              </a:xfrm>
              <a:prstGeom prst="ellipse">
                <a:avLst/>
              </a:prstGeom>
              <a:noFill/>
              <a:ln w="12700">
                <a:solidFill>
                  <a:srgbClr val="40404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en-US" altLang="zh-CN" sz="31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8218" name="矩形 4"/>
            <p:cNvSpPr>
              <a:spLocks noChangeArrowheads="1"/>
            </p:cNvSpPr>
            <p:nvPr/>
          </p:nvSpPr>
          <p:spPr bwMode="auto">
            <a:xfrm>
              <a:off x="862911" y="69075"/>
              <a:ext cx="2999232" cy="3986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zh-CN" sz="2000" b="1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</a:t>
              </a:r>
              <a:r>
                <a:rPr lang="zh-CN" sz="2000" b="1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背景</a:t>
              </a:r>
              <a:endParaRPr lang="zh-CN" sz="20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19" name="TextBox 11"/>
            <p:cNvSpPr txBox="1">
              <a:spLocks noChangeArrowheads="1"/>
            </p:cNvSpPr>
            <p:nvPr/>
          </p:nvSpPr>
          <p:spPr bwMode="auto">
            <a:xfrm>
              <a:off x="862911" y="538260"/>
              <a:ext cx="3773097" cy="2029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随着社会发展，人们对体育健身的需求快速增长。体育服务业是体育产业的主体部分。体育场馆作为体育产业和体育事业发展的物质载体，提供的主要产品就是服务，是满足人们对体育服务需要的重要保障。体育场馆高效率使用越来越受到场馆管理人员的重视，充分利用计算机信息技术对体育场地实现信息化管理，能有效提升场馆管理水平和工作效率，最大限度的利用场馆资源。</a:t>
              </a:r>
              <a:endParaRPr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8197" name="图片 2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7"/>
          <a:stretch>
            <a:fillRect/>
          </a:stretch>
        </p:blipFill>
        <p:spPr bwMode="auto">
          <a:xfrm>
            <a:off x="7069138" y="1785938"/>
            <a:ext cx="3716337" cy="3976687"/>
          </a:xfrm>
          <a:prstGeom prst="rect">
            <a:avLst/>
          </a:prstGeom>
          <a:noFill/>
          <a:ln>
            <a:noFill/>
          </a:ln>
          <a:effectLst>
            <a:outerShdw sx="102000" sy="102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198" name="组合 26"/>
          <p:cNvGrpSpPr/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8200" name="矩形 27"/>
            <p:cNvSpPr>
              <a:spLocks noChangeArrowheads="1"/>
            </p:cNvSpPr>
            <p:nvPr/>
          </p:nvSpPr>
          <p:spPr bwMode="auto">
            <a:xfrm>
              <a:off x="0" y="0"/>
              <a:ext cx="548974" cy="62465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201" name="矩形 28"/>
            <p:cNvSpPr>
              <a:spLocks noChangeArrowheads="1"/>
            </p:cNvSpPr>
            <p:nvPr/>
          </p:nvSpPr>
          <p:spPr bwMode="auto">
            <a:xfrm>
              <a:off x="612439" y="0"/>
              <a:ext cx="82505" cy="624651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8199" name="矩形 29"/>
          <p:cNvSpPr>
            <a:spLocks noChangeArrowheads="1"/>
          </p:cNvSpPr>
          <p:nvPr/>
        </p:nvSpPr>
        <p:spPr bwMode="auto">
          <a:xfrm>
            <a:off x="858838" y="425450"/>
            <a:ext cx="3000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做什么</a:t>
            </a:r>
            <a:endParaRPr lang="zh-CN" sz="2400" b="1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右箭头 2"/>
          <p:cNvSpPr>
            <a:spLocks noChangeArrowheads="1"/>
          </p:cNvSpPr>
          <p:nvPr/>
        </p:nvSpPr>
        <p:spPr bwMode="auto">
          <a:xfrm>
            <a:off x="276225" y="0"/>
            <a:ext cx="5630863" cy="6858000"/>
          </a:xfrm>
          <a:prstGeom prst="rightArrow">
            <a:avLst>
              <a:gd name="adj1" fmla="val 100000"/>
              <a:gd name="adj2" fmla="val 40037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099" name="右箭头 1"/>
          <p:cNvSpPr>
            <a:spLocks noChangeArrowheads="1"/>
          </p:cNvSpPr>
          <p:nvPr/>
        </p:nvSpPr>
        <p:spPr bwMode="auto">
          <a:xfrm>
            <a:off x="0" y="0"/>
            <a:ext cx="5486400" cy="6858000"/>
          </a:xfrm>
          <a:prstGeom prst="rightArrow">
            <a:avLst>
              <a:gd name="adj1" fmla="val 100000"/>
              <a:gd name="adj2" fmla="val 40037"/>
            </a:avLst>
          </a:prstGeom>
          <a:solidFill>
            <a:srgbClr val="FFD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00" name="文本框 3"/>
          <p:cNvSpPr txBox="1">
            <a:spLocks noChangeArrowheads="1"/>
          </p:cNvSpPr>
          <p:nvPr/>
        </p:nvSpPr>
        <p:spPr bwMode="auto">
          <a:xfrm>
            <a:off x="1349375" y="1538288"/>
            <a:ext cx="174625" cy="434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sz="13800">
                <a:latin typeface="方正剪纸简体" charset="-122"/>
                <a:ea typeface="方正剪纸简体" charset="-122"/>
              </a:rPr>
              <a:t>目录</a:t>
            </a:r>
            <a:endParaRPr lang="zh-CN" sz="13800">
              <a:latin typeface="方正剪纸简体" charset="-122"/>
              <a:ea typeface="方正剪纸简体" charset="-122"/>
            </a:endParaRPr>
          </a:p>
        </p:txBody>
      </p:sp>
      <p:sp>
        <p:nvSpPr>
          <p:cNvPr id="4101" name="矩形 4"/>
          <p:cNvSpPr>
            <a:spLocks noChangeArrowheads="1"/>
          </p:cNvSpPr>
          <p:nvPr/>
        </p:nvSpPr>
        <p:spPr bwMode="auto">
          <a:xfrm rot="2575801">
            <a:off x="7057390" y="3065463"/>
            <a:ext cx="695325" cy="696912"/>
          </a:xfrm>
          <a:prstGeom prst="rect">
            <a:avLst/>
          </a:prstGeom>
          <a:solidFill>
            <a:srgbClr val="C55A1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02" name="矩形 5"/>
          <p:cNvSpPr>
            <a:spLocks noChangeArrowheads="1"/>
          </p:cNvSpPr>
          <p:nvPr/>
        </p:nvSpPr>
        <p:spPr bwMode="auto">
          <a:xfrm rot="2575801">
            <a:off x="6904990" y="3065463"/>
            <a:ext cx="695325" cy="69691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09" name="文本框 12"/>
          <p:cNvSpPr txBox="1">
            <a:spLocks noChangeArrowheads="1"/>
          </p:cNvSpPr>
          <p:nvPr/>
        </p:nvSpPr>
        <p:spPr bwMode="auto">
          <a:xfrm>
            <a:off x="7008178" y="3074988"/>
            <a:ext cx="642937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>
                <a:solidFill>
                  <a:schemeClr val="bg1"/>
                </a:solidFill>
                <a:latin typeface="方正剪纸简体" charset="-122"/>
                <a:ea typeface="方正剪纸简体" charset="-122"/>
              </a:rPr>
              <a:t>2</a:t>
            </a:r>
            <a:endParaRPr lang="zh-CN" altLang="en-US" sz="4000">
              <a:solidFill>
                <a:schemeClr val="bg1"/>
              </a:solidFill>
              <a:latin typeface="方正剪纸简体" charset="-122"/>
              <a:ea typeface="方正剪纸简体" charset="-122"/>
            </a:endParaRPr>
          </a:p>
        </p:txBody>
      </p:sp>
      <p:sp>
        <p:nvSpPr>
          <p:cNvPr id="4113" name="圆角矩形 16"/>
          <p:cNvSpPr>
            <a:spLocks noChangeArrowheads="1"/>
          </p:cNvSpPr>
          <p:nvPr/>
        </p:nvSpPr>
        <p:spPr bwMode="auto">
          <a:xfrm>
            <a:off x="8455978" y="3073400"/>
            <a:ext cx="3381375" cy="628650"/>
          </a:xfrm>
          <a:prstGeom prst="roundRect">
            <a:avLst>
              <a:gd name="adj" fmla="val 42079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17" name="文本框 20"/>
          <p:cNvSpPr txBox="1">
            <a:spLocks noChangeArrowheads="1"/>
          </p:cNvSpPr>
          <p:nvPr/>
        </p:nvSpPr>
        <p:spPr bwMode="auto">
          <a:xfrm>
            <a:off x="9335453" y="3244850"/>
            <a:ext cx="2759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怎么做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1" name="组合 9"/>
          <p:cNvGrpSpPr/>
          <p:nvPr/>
        </p:nvGrpSpPr>
        <p:grpSpPr bwMode="auto">
          <a:xfrm>
            <a:off x="8596313" y="1855788"/>
            <a:ext cx="2057400" cy="1310151"/>
            <a:chOff x="0" y="0"/>
            <a:chExt cx="1836486" cy="1309008"/>
          </a:xfrm>
        </p:grpSpPr>
        <p:sp>
          <p:nvSpPr>
            <p:cNvPr id="11278" name="TextBox 15"/>
            <p:cNvSpPr txBox="1">
              <a:spLocks noChangeArrowheads="1"/>
            </p:cNvSpPr>
            <p:nvPr/>
          </p:nvSpPr>
          <p:spPr bwMode="auto">
            <a:xfrm>
              <a:off x="12700" y="0"/>
              <a:ext cx="17032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向天而歌</a:t>
              </a:r>
              <a:endParaRPr lang="zh-CN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11279" name="TextBox 16"/>
            <p:cNvSpPr txBox="1">
              <a:spLocks noChangeArrowheads="1"/>
            </p:cNvSpPr>
            <p:nvPr/>
          </p:nvSpPr>
          <p:spPr bwMode="auto">
            <a:xfrm>
              <a:off x="0" y="356705"/>
              <a:ext cx="1836486" cy="952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，是集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模开发、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设计定制、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培训于一体的专业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服务提供商。</a:t>
              </a:r>
              <a:endParaRPr 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11274" name="组合 12"/>
          <p:cNvGrpSpPr/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11276" name="矩形 14"/>
            <p:cNvSpPr>
              <a:spLocks noChangeArrowheads="1"/>
            </p:cNvSpPr>
            <p:nvPr/>
          </p:nvSpPr>
          <p:spPr bwMode="auto">
            <a:xfrm>
              <a:off x="0" y="0"/>
              <a:ext cx="548974" cy="62465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77" name="矩形 15"/>
            <p:cNvSpPr>
              <a:spLocks noChangeArrowheads="1"/>
            </p:cNvSpPr>
            <p:nvPr/>
          </p:nvSpPr>
          <p:spPr bwMode="auto">
            <a:xfrm>
              <a:off x="612439" y="0"/>
              <a:ext cx="82505" cy="624651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275" name="矩形 17"/>
          <p:cNvSpPr>
            <a:spLocks noChangeArrowheads="1"/>
          </p:cNvSpPr>
          <p:nvPr/>
        </p:nvSpPr>
        <p:spPr bwMode="auto">
          <a:xfrm>
            <a:off x="858838" y="425450"/>
            <a:ext cx="3000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怎么做</a:t>
            </a:r>
            <a:endParaRPr lang="zh-CN" sz="2400" b="1">
              <a:solidFill>
                <a:srgbClr val="404040"/>
              </a:solidFill>
            </a:endParaRPr>
          </a:p>
        </p:txBody>
      </p:sp>
      <p:sp>
        <p:nvSpPr>
          <p:cNvPr id="43" name="TextBox 50"/>
          <p:cNvSpPr txBox="1"/>
          <p:nvPr/>
        </p:nvSpPr>
        <p:spPr>
          <a:xfrm>
            <a:off x="4974651" y="502179"/>
            <a:ext cx="2242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000" b="1" smtClean="0">
                <a:latin typeface="Dense" panose="02000000000000000000" pitchFamily="50" charset="0"/>
                <a:ea typeface="Roboto" panose="02000000000000000000" pitchFamily="2" charset="0"/>
              </a:rPr>
              <a:t>设计方案</a:t>
            </a:r>
            <a:endParaRPr lang="en-US" sz="4000" b="1" dirty="0">
              <a:latin typeface="Dense" panose="02000000000000000000" pitchFamily="50" charset="0"/>
              <a:ea typeface="Roboto" panose="02000000000000000000" pitchFamily="2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81719" y="1713476"/>
            <a:ext cx="10456521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1">
              <a:defRPr/>
            </a:pPr>
            <a:r>
              <a:rPr lang="en-US" altLang="zh-CN" sz="2400" b="1" dirty="0" smtClean="0">
                <a:cs typeface="+mn-ea"/>
                <a:sym typeface="+mn-lt"/>
              </a:rPr>
              <a:t>	  </a:t>
            </a:r>
            <a:r>
              <a:rPr sz="2400" b="1" dirty="0">
                <a:cs typeface="+mn-ea"/>
                <a:sym typeface="+mn-lt"/>
              </a:rPr>
              <a:t>本次设计与开发的体育运动场馆管理系统主要采用Spring Boot技术，方便体育场馆的管理。主要实现功能有：场地管理，客户管理，消费点单，结账收银等功能。</a:t>
            </a:r>
            <a:endParaRPr sz="2400" b="1" dirty="0">
              <a:cs typeface="+mn-ea"/>
              <a:sym typeface="+mn-lt"/>
            </a:endParaRPr>
          </a:p>
          <a:p>
            <a:pPr lvl="1">
              <a:defRPr/>
            </a:pPr>
            <a:r>
              <a:rPr lang="en-US" sz="2400" b="1" dirty="0">
                <a:cs typeface="+mn-ea"/>
                <a:sym typeface="+mn-lt"/>
              </a:rPr>
              <a:t>	</a:t>
            </a:r>
            <a:r>
              <a:rPr sz="2400" b="1" dirty="0">
                <a:cs typeface="+mn-ea"/>
                <a:sym typeface="+mn-lt"/>
              </a:rPr>
              <a:t>通过初步的需求分析与研究，该系统拟定4个业务模块分别实现：场地管理模块，客户管理模块，消费点单模块，结账收银模块。</a:t>
            </a:r>
            <a:endParaRPr sz="2400" b="1" dirty="0">
              <a:cs typeface="+mn-ea"/>
              <a:sym typeface="+mn-lt"/>
            </a:endParaRPr>
          </a:p>
          <a:p>
            <a:pPr lvl="1">
              <a:defRPr/>
            </a:pPr>
            <a:r>
              <a:rPr lang="en-US" sz="2400" b="1" dirty="0">
                <a:cs typeface="+mn-ea"/>
                <a:sym typeface="+mn-lt"/>
              </a:rPr>
              <a:t>	</a:t>
            </a:r>
            <a:r>
              <a:rPr sz="2400" b="1" dirty="0">
                <a:cs typeface="+mn-ea"/>
                <a:sym typeface="+mn-lt"/>
              </a:rPr>
              <a:t>(1)场地管理模块：获取各个体育场馆的相关信息，对入场的客户进行场地开单，更换场地，预约场地。</a:t>
            </a:r>
            <a:endParaRPr sz="2400" b="1" dirty="0">
              <a:cs typeface="+mn-ea"/>
              <a:sym typeface="+mn-lt"/>
            </a:endParaRPr>
          </a:p>
          <a:p>
            <a:pPr lvl="1">
              <a:defRPr/>
            </a:pPr>
            <a:r>
              <a:rPr lang="en-US" sz="2400" b="1" dirty="0">
                <a:cs typeface="+mn-ea"/>
                <a:sym typeface="+mn-lt"/>
              </a:rPr>
              <a:t>	</a:t>
            </a:r>
            <a:r>
              <a:rPr sz="2400" b="1" dirty="0">
                <a:cs typeface="+mn-ea"/>
                <a:sym typeface="+mn-lt"/>
              </a:rPr>
              <a:t>(2)客户管理模块：对入场客户的信息进行记录，设置会员等。</a:t>
            </a:r>
            <a:endParaRPr sz="2400" b="1" dirty="0">
              <a:cs typeface="+mn-ea"/>
              <a:sym typeface="+mn-lt"/>
            </a:endParaRPr>
          </a:p>
          <a:p>
            <a:pPr lvl="1">
              <a:defRPr/>
            </a:pPr>
            <a:r>
              <a:rPr lang="en-US" sz="2400" b="1" dirty="0">
                <a:cs typeface="+mn-ea"/>
                <a:sym typeface="+mn-lt"/>
              </a:rPr>
              <a:t>	</a:t>
            </a:r>
            <a:r>
              <a:rPr sz="2400" b="1" dirty="0">
                <a:cs typeface="+mn-ea"/>
                <a:sym typeface="+mn-lt"/>
              </a:rPr>
              <a:t>(3)消费点单模块：场馆中有体育用品进行售卖，以及陪练的教练，可以通过该模块进行登记。</a:t>
            </a:r>
            <a:endParaRPr sz="2400" b="1" dirty="0">
              <a:cs typeface="+mn-ea"/>
              <a:sym typeface="+mn-lt"/>
            </a:endParaRPr>
          </a:p>
          <a:p>
            <a:pPr lvl="1">
              <a:defRPr/>
            </a:pPr>
            <a:r>
              <a:rPr lang="en-US" sz="2400" b="1" dirty="0">
                <a:cs typeface="+mn-ea"/>
                <a:sym typeface="+mn-lt"/>
              </a:rPr>
              <a:t>	</a:t>
            </a:r>
            <a:r>
              <a:rPr sz="2400" b="1" dirty="0">
                <a:cs typeface="+mn-ea"/>
                <a:sym typeface="+mn-lt"/>
              </a:rPr>
              <a:t>(</a:t>
            </a:r>
            <a:r>
              <a:rPr lang="en-US" sz="2400" b="1" dirty="0">
                <a:cs typeface="+mn-ea"/>
                <a:sym typeface="+mn-lt"/>
              </a:rPr>
              <a:t>4</a:t>
            </a:r>
            <a:r>
              <a:rPr sz="2400" b="1" dirty="0">
                <a:cs typeface="+mn-ea"/>
                <a:sym typeface="+mn-lt"/>
              </a:rPr>
              <a:t>)</a:t>
            </a:r>
            <a:r>
              <a:rPr sz="2400" b="1" dirty="0">
                <a:cs typeface="+mn-ea"/>
                <a:sym typeface="+mn-lt"/>
              </a:rPr>
              <a:t>结账收银模块：统计并进行结账，以及对历史账单的查询。</a:t>
            </a:r>
            <a:endParaRPr sz="2400" b="1" dirty="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42" name="Straight Connector 36"/>
          <p:cNvCxnSpPr>
            <a:cxnSpLocks noChangeShapeType="1"/>
          </p:cNvCxnSpPr>
          <p:nvPr/>
        </p:nvCxnSpPr>
        <p:spPr bwMode="auto">
          <a:xfrm>
            <a:off x="4410075" y="2130425"/>
            <a:ext cx="0" cy="3525838"/>
          </a:xfrm>
          <a:prstGeom prst="line">
            <a:avLst/>
          </a:prstGeom>
          <a:noFill/>
          <a:ln w="12700">
            <a:solidFill>
              <a:srgbClr val="7E7E7D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43" name="Straight Connector 42"/>
          <p:cNvCxnSpPr>
            <a:cxnSpLocks noChangeShapeType="1"/>
          </p:cNvCxnSpPr>
          <p:nvPr/>
        </p:nvCxnSpPr>
        <p:spPr bwMode="auto">
          <a:xfrm>
            <a:off x="7607300" y="2130425"/>
            <a:ext cx="0" cy="3525838"/>
          </a:xfrm>
          <a:prstGeom prst="line">
            <a:avLst/>
          </a:prstGeom>
          <a:noFill/>
          <a:ln w="12700">
            <a:solidFill>
              <a:srgbClr val="7E7E7D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67" name="Oval 6"/>
          <p:cNvSpPr>
            <a:spLocks noChangeArrowheads="1"/>
          </p:cNvSpPr>
          <p:nvPr/>
        </p:nvSpPr>
        <p:spPr bwMode="auto">
          <a:xfrm>
            <a:off x="2178685" y="2750185"/>
            <a:ext cx="1355725" cy="1357630"/>
          </a:xfrm>
          <a:prstGeom prst="ellipse">
            <a:avLst/>
          </a:prstGeom>
          <a:solidFill>
            <a:srgbClr val="FFD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>
              <a:solidFill>
                <a:srgbClr val="FFFFFF"/>
              </a:solidFill>
              <a:latin typeface="Roboto Regular"/>
              <a:ea typeface="Roboto Regular"/>
              <a:cs typeface="Roboto Regular"/>
            </a:endParaRPr>
          </a:p>
        </p:txBody>
      </p:sp>
      <p:sp>
        <p:nvSpPr>
          <p:cNvPr id="10261" name="Oval 23"/>
          <p:cNvSpPr>
            <a:spLocks noChangeArrowheads="1"/>
          </p:cNvSpPr>
          <p:nvPr/>
        </p:nvSpPr>
        <p:spPr bwMode="auto">
          <a:xfrm>
            <a:off x="5417820" y="2750185"/>
            <a:ext cx="1356995" cy="1357630"/>
          </a:xfrm>
          <a:prstGeom prst="ellipse">
            <a:avLst/>
          </a:prstGeom>
          <a:solidFill>
            <a:srgbClr val="FFD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>
              <a:solidFill>
                <a:srgbClr val="FFFFFF"/>
              </a:solidFill>
              <a:latin typeface="Roboto Regular"/>
              <a:ea typeface="Roboto Regular"/>
              <a:cs typeface="Roboto Regular"/>
            </a:endParaRPr>
          </a:p>
        </p:txBody>
      </p:sp>
      <p:sp>
        <p:nvSpPr>
          <p:cNvPr id="10257" name="Oval 39"/>
          <p:cNvSpPr>
            <a:spLocks noChangeArrowheads="1"/>
          </p:cNvSpPr>
          <p:nvPr/>
        </p:nvSpPr>
        <p:spPr bwMode="auto">
          <a:xfrm>
            <a:off x="8514715" y="2750185"/>
            <a:ext cx="1355725" cy="1357630"/>
          </a:xfrm>
          <a:prstGeom prst="ellipse">
            <a:avLst/>
          </a:prstGeom>
          <a:solidFill>
            <a:srgbClr val="FFD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>
              <a:solidFill>
                <a:srgbClr val="FFFFFF"/>
              </a:solidFill>
              <a:latin typeface="Roboto Regular"/>
              <a:ea typeface="Roboto Regular"/>
              <a:cs typeface="Roboto Regular"/>
            </a:endParaRPr>
          </a:p>
        </p:txBody>
      </p:sp>
      <p:sp>
        <p:nvSpPr>
          <p:cNvPr id="10248" name="TextBox 10"/>
          <p:cNvSpPr txBox="1">
            <a:spLocks noChangeArrowheads="1"/>
          </p:cNvSpPr>
          <p:nvPr/>
        </p:nvSpPr>
        <p:spPr bwMode="auto">
          <a:xfrm>
            <a:off x="2178685" y="4374198"/>
            <a:ext cx="1431925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600" b="1">
                <a:solidFill>
                  <a:srgbClr val="7E7E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IDEA</a:t>
            </a:r>
            <a:endParaRPr lang="en-US" altLang="zh-CN" sz="1600" b="1">
              <a:solidFill>
                <a:srgbClr val="7E7E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50" name="TextBox 10"/>
          <p:cNvSpPr txBox="1">
            <a:spLocks noChangeArrowheads="1"/>
          </p:cNvSpPr>
          <p:nvPr/>
        </p:nvSpPr>
        <p:spPr bwMode="auto">
          <a:xfrm>
            <a:off x="5349240" y="4374198"/>
            <a:ext cx="1425575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600" b="1">
                <a:solidFill>
                  <a:srgbClr val="7E7E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Navicat</a:t>
            </a:r>
            <a:endParaRPr lang="en-US" sz="1600" b="1">
              <a:solidFill>
                <a:srgbClr val="7E7E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52" name="TextBox 10"/>
          <p:cNvSpPr txBox="1">
            <a:spLocks noChangeArrowheads="1"/>
          </p:cNvSpPr>
          <p:nvPr/>
        </p:nvSpPr>
        <p:spPr bwMode="auto">
          <a:xfrm>
            <a:off x="8476615" y="4371023"/>
            <a:ext cx="1431925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600" b="1">
                <a:solidFill>
                  <a:srgbClr val="7E7E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ProcessOn</a:t>
            </a:r>
            <a:endParaRPr lang="en-US" altLang="zh-CN" sz="1600" b="1">
              <a:solidFill>
                <a:srgbClr val="7E7E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253" name="组合 28"/>
          <p:cNvGrpSpPr/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10255" name="矩形 29"/>
            <p:cNvSpPr>
              <a:spLocks noChangeArrowheads="1"/>
            </p:cNvSpPr>
            <p:nvPr/>
          </p:nvSpPr>
          <p:spPr bwMode="auto">
            <a:xfrm>
              <a:off x="0" y="0"/>
              <a:ext cx="548974" cy="62465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256" name="矩形 30"/>
            <p:cNvSpPr>
              <a:spLocks noChangeArrowheads="1"/>
            </p:cNvSpPr>
            <p:nvPr/>
          </p:nvSpPr>
          <p:spPr bwMode="auto">
            <a:xfrm>
              <a:off x="612439" y="0"/>
              <a:ext cx="82505" cy="624651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0254" name="矩形 31"/>
          <p:cNvSpPr>
            <a:spLocks noChangeArrowheads="1"/>
          </p:cNvSpPr>
          <p:nvPr/>
        </p:nvSpPr>
        <p:spPr bwMode="auto">
          <a:xfrm>
            <a:off x="858838" y="425450"/>
            <a:ext cx="3000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怎么做</a:t>
            </a:r>
            <a:endParaRPr lang="zh-CN" sz="2400" b="1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50"/>
          <p:cNvSpPr txBox="1"/>
          <p:nvPr/>
        </p:nvSpPr>
        <p:spPr>
          <a:xfrm>
            <a:off x="4983592" y="502179"/>
            <a:ext cx="222504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000" b="1" smtClean="0">
                <a:latin typeface="Dense" panose="02000000000000000000" pitchFamily="50" charset="0"/>
                <a:ea typeface="Roboto" panose="02000000000000000000" pitchFamily="2" charset="0"/>
              </a:rPr>
              <a:t>开发工具</a:t>
            </a:r>
            <a:endParaRPr lang="zh-CN" altLang="en-US" sz="4000" b="1" smtClean="0">
              <a:latin typeface="Dense" panose="02000000000000000000" pitchFamily="50" charset="0"/>
              <a:ea typeface="Roboto" panose="02000000000000000000" pitchFamily="2" charset="0"/>
            </a:endParaRPr>
          </a:p>
        </p:txBody>
      </p:sp>
      <p:pic>
        <p:nvPicPr>
          <p:cNvPr id="28" name="图片 27" descr="idea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551430" y="3124200"/>
            <a:ext cx="609600" cy="609600"/>
          </a:xfrm>
          <a:prstGeom prst="rect">
            <a:avLst/>
          </a:prstGeom>
        </p:spPr>
      </p:pic>
      <p:pic>
        <p:nvPicPr>
          <p:cNvPr id="29" name="图片 28" descr="00_navicat_logo_rainbow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68290" y="3238500"/>
            <a:ext cx="1485900" cy="381000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14080" y="3238500"/>
            <a:ext cx="1430655" cy="38036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右箭头 2"/>
          <p:cNvSpPr>
            <a:spLocks noChangeArrowheads="1"/>
          </p:cNvSpPr>
          <p:nvPr/>
        </p:nvSpPr>
        <p:spPr bwMode="auto">
          <a:xfrm>
            <a:off x="276225" y="0"/>
            <a:ext cx="5630863" cy="6858000"/>
          </a:xfrm>
          <a:prstGeom prst="rightArrow">
            <a:avLst>
              <a:gd name="adj1" fmla="val 100000"/>
              <a:gd name="adj2" fmla="val 40037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099" name="右箭头 1"/>
          <p:cNvSpPr>
            <a:spLocks noChangeArrowheads="1"/>
          </p:cNvSpPr>
          <p:nvPr/>
        </p:nvSpPr>
        <p:spPr bwMode="auto">
          <a:xfrm>
            <a:off x="0" y="0"/>
            <a:ext cx="5486400" cy="6858000"/>
          </a:xfrm>
          <a:prstGeom prst="rightArrow">
            <a:avLst>
              <a:gd name="adj1" fmla="val 100000"/>
              <a:gd name="adj2" fmla="val 40037"/>
            </a:avLst>
          </a:prstGeom>
          <a:solidFill>
            <a:srgbClr val="FFD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00" name="文本框 3"/>
          <p:cNvSpPr txBox="1">
            <a:spLocks noChangeArrowheads="1"/>
          </p:cNvSpPr>
          <p:nvPr/>
        </p:nvSpPr>
        <p:spPr bwMode="auto">
          <a:xfrm>
            <a:off x="1349375" y="1538288"/>
            <a:ext cx="174625" cy="434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sz="13800">
                <a:latin typeface="方正剪纸简体" charset="-122"/>
                <a:ea typeface="方正剪纸简体" charset="-122"/>
              </a:rPr>
              <a:t>目录</a:t>
            </a:r>
            <a:endParaRPr lang="zh-CN" sz="13800">
              <a:latin typeface="方正剪纸简体" charset="-122"/>
              <a:ea typeface="方正剪纸简体" charset="-122"/>
            </a:endParaRPr>
          </a:p>
        </p:txBody>
      </p:sp>
      <p:sp>
        <p:nvSpPr>
          <p:cNvPr id="4101" name="矩形 4"/>
          <p:cNvSpPr>
            <a:spLocks noChangeArrowheads="1"/>
          </p:cNvSpPr>
          <p:nvPr/>
        </p:nvSpPr>
        <p:spPr bwMode="auto">
          <a:xfrm rot="2575801">
            <a:off x="7057390" y="3065463"/>
            <a:ext cx="695325" cy="696912"/>
          </a:xfrm>
          <a:prstGeom prst="rect">
            <a:avLst/>
          </a:prstGeom>
          <a:solidFill>
            <a:srgbClr val="C55A1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02" name="矩形 5"/>
          <p:cNvSpPr>
            <a:spLocks noChangeArrowheads="1"/>
          </p:cNvSpPr>
          <p:nvPr/>
        </p:nvSpPr>
        <p:spPr bwMode="auto">
          <a:xfrm rot="2575801">
            <a:off x="6904990" y="3065463"/>
            <a:ext cx="695325" cy="69691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09" name="文本框 12"/>
          <p:cNvSpPr txBox="1">
            <a:spLocks noChangeArrowheads="1"/>
          </p:cNvSpPr>
          <p:nvPr/>
        </p:nvSpPr>
        <p:spPr bwMode="auto">
          <a:xfrm>
            <a:off x="7008178" y="3074988"/>
            <a:ext cx="642937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>
                <a:solidFill>
                  <a:schemeClr val="bg1"/>
                </a:solidFill>
                <a:latin typeface="方正剪纸简体" charset="-122"/>
                <a:ea typeface="方正剪纸简体" charset="-122"/>
              </a:rPr>
              <a:t>3</a:t>
            </a:r>
            <a:endParaRPr lang="en-US" altLang="zh-CN" sz="4000">
              <a:solidFill>
                <a:schemeClr val="bg1"/>
              </a:solidFill>
              <a:latin typeface="方正剪纸简体" charset="-122"/>
              <a:ea typeface="方正剪纸简体" charset="-122"/>
            </a:endParaRPr>
          </a:p>
        </p:txBody>
      </p:sp>
      <p:sp>
        <p:nvSpPr>
          <p:cNvPr id="4113" name="圆角矩形 16"/>
          <p:cNvSpPr>
            <a:spLocks noChangeArrowheads="1"/>
          </p:cNvSpPr>
          <p:nvPr/>
        </p:nvSpPr>
        <p:spPr bwMode="auto">
          <a:xfrm>
            <a:off x="8455978" y="3073400"/>
            <a:ext cx="3381375" cy="628650"/>
          </a:xfrm>
          <a:prstGeom prst="roundRect">
            <a:avLst>
              <a:gd name="adj" fmla="val 42079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17" name="文本框 20"/>
          <p:cNvSpPr txBox="1">
            <a:spLocks noChangeArrowheads="1"/>
          </p:cNvSpPr>
          <p:nvPr/>
        </p:nvSpPr>
        <p:spPr bwMode="auto">
          <a:xfrm>
            <a:off x="9335453" y="3244850"/>
            <a:ext cx="2759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已经完成的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1" name="组合 19"/>
          <p:cNvGrpSpPr/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6163" name="矩形 20"/>
            <p:cNvSpPr>
              <a:spLocks noChangeArrowheads="1"/>
            </p:cNvSpPr>
            <p:nvPr/>
          </p:nvSpPr>
          <p:spPr bwMode="auto">
            <a:xfrm>
              <a:off x="0" y="0"/>
              <a:ext cx="548974" cy="62465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64" name="矩形 21"/>
            <p:cNvSpPr>
              <a:spLocks noChangeArrowheads="1"/>
            </p:cNvSpPr>
            <p:nvPr/>
          </p:nvSpPr>
          <p:spPr bwMode="auto">
            <a:xfrm>
              <a:off x="612439" y="0"/>
              <a:ext cx="82505" cy="624651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62" name="矩形 22"/>
          <p:cNvSpPr>
            <a:spLocks noChangeArrowheads="1"/>
          </p:cNvSpPr>
          <p:nvPr/>
        </p:nvSpPr>
        <p:spPr bwMode="auto">
          <a:xfrm>
            <a:off x="858838" y="425450"/>
            <a:ext cx="3000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zh-CN" altLang="en-US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sz="2400" b="1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3379470" y="1062355"/>
            <a:ext cx="561022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ctr"/>
            <a:r>
              <a:rPr lang="en-US" sz="1600" b="0">
                <a:latin typeface="宋体" panose="02010600030101010101" pitchFamily="2" charset="-122"/>
                <a:ea typeface="宋体" panose="02010600030101010101" pitchFamily="2" charset="-122"/>
              </a:rPr>
              <a:t>sys_menu</a:t>
            </a:r>
            <a:r>
              <a:rPr lang="zh-CN" sz="1600" b="0">
                <a:ea typeface="宋体" panose="02010600030101010101" pitchFamily="2" charset="-122"/>
              </a:rPr>
              <a:t>表</a:t>
            </a:r>
            <a:endParaRPr lang="zh-CN" altLang="en-US" sz="1600"/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3211195" y="1430655"/>
          <a:ext cx="5974715" cy="1485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8470"/>
                <a:gridCol w="1415415"/>
                <a:gridCol w="1414780"/>
                <a:gridCol w="1416050"/>
              </a:tblGrid>
              <a:tr h="2476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字段名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数据类型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主键/允许空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字段含义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76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PRIMARY KEY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76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title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VARCHAR(255)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标题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76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url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VARCHAR(255)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地址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76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Parent_id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父类id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76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Permission_id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权限id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3420745" y="3670935"/>
            <a:ext cx="558355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ctr"/>
            <a:r>
              <a:rPr lang="en-US" sz="1600" b="0">
                <a:latin typeface="宋体" panose="02010600030101010101" pitchFamily="2" charset="-122"/>
                <a:ea typeface="宋体" panose="02010600030101010101" pitchFamily="2" charset="-122"/>
              </a:rPr>
              <a:t>sys_role</a:t>
            </a:r>
            <a:r>
              <a:rPr lang="zh-CN" sz="1600" b="0">
                <a:ea typeface="宋体" panose="02010600030101010101" pitchFamily="2" charset="-122"/>
              </a:rPr>
              <a:t>表</a:t>
            </a:r>
            <a:endParaRPr lang="zh-CN" altLang="en-US" sz="1600"/>
          </a:p>
        </p:txBody>
      </p:sp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3239135" y="4008120"/>
          <a:ext cx="5946775" cy="15589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215"/>
                <a:gridCol w="1409065"/>
                <a:gridCol w="1407160"/>
                <a:gridCol w="1410335"/>
              </a:tblGrid>
              <a:tr h="3117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字段名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数据类型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主键/允许空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字段含义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7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INT(0)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PRIMARY KEY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7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name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VARCHAR(255)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角色名称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7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place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VARCHAR(255)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负责场地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7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is_admin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VARCHAR(255)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是否管理员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5885cf61-95b0-4ca8-b0bf-82136007993f}"/>
</p:tagLst>
</file>

<file path=ppt/tags/tag10.xml><?xml version="1.0" encoding="utf-8"?>
<p:tagLst xmlns:p="http://schemas.openxmlformats.org/presentationml/2006/main">
  <p:tag name="KSO_WM_UNIT_TABLE_BEAUTIFY" val="smartTable{9ba5fa6d-a864-405c-8214-87b9a7d203f2}"/>
</p:tagLst>
</file>

<file path=ppt/tags/tag11.xml><?xml version="1.0" encoding="utf-8"?>
<p:tagLst xmlns:p="http://schemas.openxmlformats.org/presentationml/2006/main">
  <p:tag name="KSO_WM_UNIT_TABLE_BEAUTIFY" val="smartTable{73adf283-57d4-4180-b75c-d2ef206596cc}"/>
</p:tagLst>
</file>

<file path=ppt/tags/tag12.xml><?xml version="1.0" encoding="utf-8"?>
<p:tagLst xmlns:p="http://schemas.openxmlformats.org/presentationml/2006/main">
  <p:tag name="KSO_WM_UNIT_TABLE_BEAUTIFY" val="smartTable{373c5ad6-14ee-4790-92d3-a31cb243f541}"/>
</p:tagLst>
</file>

<file path=ppt/tags/tag13.xml><?xml version="1.0" encoding="utf-8"?>
<p:tagLst xmlns:p="http://schemas.openxmlformats.org/presentationml/2006/main">
  <p:tag name="KSO_WM_UNIT_TABLE_BEAUTIFY" val="smartTable{22994bf0-2371-43d4-b5e6-fa0ad2a760a8}"/>
  <p:tag name="TABLE_ENDDRAG_ORIGIN_RECT" val="560*191"/>
  <p:tag name="TABLE_ENDDRAG_RECT" val="193*315*560*191"/>
</p:tagLst>
</file>

<file path=ppt/tags/tag14.xml><?xml version="1.0" encoding="utf-8"?>
<p:tagLst xmlns:p="http://schemas.openxmlformats.org/presentationml/2006/main">
  <p:tag name="KSO_WM_UNIT_TABLE_BEAUTIFY" val="smartTable{22e00bf5-a943-4e1e-8d97-b23b1a1f10e7}"/>
</p:tagLst>
</file>

<file path=ppt/tags/tag15.xml><?xml version="1.0" encoding="utf-8"?>
<p:tagLst xmlns:p="http://schemas.openxmlformats.org/presentationml/2006/main">
  <p:tag name="KSO_WM_UNIT_TABLE_BEAUTIFY" val="smartTable{723d87e3-ee38-4b55-a620-a689d0d58a49}"/>
</p:tagLst>
</file>

<file path=ppt/tags/tag2.xml><?xml version="1.0" encoding="utf-8"?>
<p:tagLst xmlns:p="http://schemas.openxmlformats.org/presentationml/2006/main">
  <p:tag name="KSO_WM_UNIT_TABLE_BEAUTIFY" val="smartTable{9d4f6c7d-4f58-40f7-a6b7-09eef511404b}"/>
</p:tagLst>
</file>

<file path=ppt/tags/tag3.xml><?xml version="1.0" encoding="utf-8"?>
<p:tagLst xmlns:p="http://schemas.openxmlformats.org/presentationml/2006/main">
  <p:tag name="KSO_WM_UNIT_TABLE_BEAUTIFY" val="smartTable{4e0dea8c-d4f2-41d1-bc9d-1b5f3e97e42d}"/>
</p:tagLst>
</file>

<file path=ppt/tags/tag4.xml><?xml version="1.0" encoding="utf-8"?>
<p:tagLst xmlns:p="http://schemas.openxmlformats.org/presentationml/2006/main">
  <p:tag name="KSO_WM_UNIT_TABLE_BEAUTIFY" val="smartTable{db26d183-2db3-4a40-bfc3-d554d7f2d20b}"/>
  <p:tag name="TABLE_ENDDRAG_ORIGIN_RECT" val="460*230"/>
  <p:tag name="TABLE_ENDDRAG_RECT" val="267*295*460*230"/>
</p:tagLst>
</file>

<file path=ppt/tags/tag5.xml><?xml version="1.0" encoding="utf-8"?>
<p:tagLst xmlns:p="http://schemas.openxmlformats.org/presentationml/2006/main">
  <p:tag name="KSO_WM_UNIT_TABLE_BEAUTIFY" val="smartTable{57d7f1a0-87da-4a42-8005-76fd53de3c59}"/>
</p:tagLst>
</file>

<file path=ppt/tags/tag6.xml><?xml version="1.0" encoding="utf-8"?>
<p:tagLst xmlns:p="http://schemas.openxmlformats.org/presentationml/2006/main">
  <p:tag name="KSO_WM_UNIT_TABLE_BEAUTIFY" val="smartTable{caa4b064-e47f-4b82-8023-188ec1cfc77b}"/>
</p:tagLst>
</file>

<file path=ppt/tags/tag7.xml><?xml version="1.0" encoding="utf-8"?>
<p:tagLst xmlns:p="http://schemas.openxmlformats.org/presentationml/2006/main">
  <p:tag name="KSO_WM_UNIT_TABLE_BEAUTIFY" val="smartTable{5074b42d-ad67-4d1f-80c9-066fc7fcf8c2}"/>
  <p:tag name="TABLE_ENDDRAG_ORIGIN_RECT" val="462*61"/>
  <p:tag name="TABLE_ENDDRAG_RECT" val="263*393*462*61"/>
</p:tagLst>
</file>

<file path=ppt/tags/tag8.xml><?xml version="1.0" encoding="utf-8"?>
<p:tagLst xmlns:p="http://schemas.openxmlformats.org/presentationml/2006/main">
  <p:tag name="KSO_WM_UNIT_TABLE_BEAUTIFY" val="smartTable{690a08cf-7625-4afe-b844-57439e26407c}"/>
  <p:tag name="TABLE_ENDDRAG_ORIGIN_RECT" val="530*131"/>
  <p:tag name="TABLE_ENDDRAG_RECT" val="225*87*530*131"/>
</p:tagLst>
</file>

<file path=ppt/tags/tag9.xml><?xml version="1.0" encoding="utf-8"?>
<p:tagLst xmlns:p="http://schemas.openxmlformats.org/presentationml/2006/main">
  <p:tag name="KSO_WM_UNIT_TABLE_BEAUTIFY" val="smartTable{c99da212-fe34-46a1-a73f-64a6f3fd7a7e}"/>
</p:tagLst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1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3518</Words>
  <Application>WPS 演示</Application>
  <PresentationFormat>宽屏</PresentationFormat>
  <Paragraphs>899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45" baseType="lpstr">
      <vt:lpstr>Arial</vt:lpstr>
      <vt:lpstr>宋体</vt:lpstr>
      <vt:lpstr>Wingdings</vt:lpstr>
      <vt:lpstr>Calibri</vt:lpstr>
      <vt:lpstr>Calibri Light</vt:lpstr>
      <vt:lpstr>微软雅黑</vt:lpstr>
      <vt:lpstr>方正剪纸简体</vt:lpstr>
      <vt:lpstr>Gill Sans</vt:lpstr>
      <vt:lpstr>Gill Sans MT</vt:lpstr>
      <vt:lpstr>Open Sans</vt:lpstr>
      <vt:lpstr>Segoe Print</vt:lpstr>
      <vt:lpstr>Roboto Regular</vt:lpstr>
      <vt:lpstr>Roboto Medium</vt:lpstr>
      <vt:lpstr>MS PGothic</vt:lpstr>
      <vt:lpstr>Arial Unicode MS</vt:lpstr>
      <vt:lpstr>Dense</vt:lpstr>
      <vt:lpstr>Wide Latin</vt:lpstr>
      <vt:lpstr>Roboto</vt:lpstr>
      <vt:lpstr>Times New Roman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丫丫精饰</dc:title>
  <dc:creator>丫丫精饰</dc:creator>
  <cp:keywords>https://cyppt.taobao.com</cp:keywords>
  <dc:description>https://cyppt.taobao.com</dc:description>
  <dc:subject>丫丫精饰</dc:subject>
  <cp:category>https://cyppt.taobao.com</cp:category>
  <cp:lastModifiedBy>Administrator</cp:lastModifiedBy>
  <cp:revision>26</cp:revision>
  <dcterms:created xsi:type="dcterms:W3CDTF">2015-02-06T13:20:00Z</dcterms:created>
  <dcterms:modified xsi:type="dcterms:W3CDTF">2022-01-04T06:34:09Z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2052-11.1.0.11194</vt:lpwstr>
  </property>
  <property fmtid="{D5CDD505-2E9C-101B-9397-08002B2CF9AE}" pid="3" name="ICV">
    <vt:lpwstr>C359D17B82294CE1AD1448BA47000474</vt:lpwstr>
  </property>
</Properties>
</file>